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64" r:id="rId4"/>
    <p:sldId id="283" r:id="rId5"/>
    <p:sldId id="265" r:id="rId6"/>
    <p:sldId id="271" r:id="rId7"/>
    <p:sldId id="266" r:id="rId8"/>
    <p:sldId id="259" r:id="rId9"/>
    <p:sldId id="260" r:id="rId10"/>
    <p:sldId id="269" r:id="rId11"/>
    <p:sldId id="276" r:id="rId12"/>
    <p:sldId id="272" r:id="rId13"/>
    <p:sldId id="267" r:id="rId14"/>
    <p:sldId id="263" r:id="rId15"/>
    <p:sldId id="280" r:id="rId16"/>
    <p:sldId id="286" r:id="rId17"/>
    <p:sldId id="281" r:id="rId18"/>
    <p:sldId id="285" r:id="rId19"/>
    <p:sldId id="277" r:id="rId20"/>
    <p:sldId id="278" r:id="rId21"/>
    <p:sldId id="270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hamal Satya Mohammad" initials="GSM" lastIdx="1" clrIdx="0">
    <p:extLst>
      <p:ext uri="{19B8F6BF-5375-455C-9EA6-DF929625EA0E}">
        <p15:presenceInfo xmlns:p15="http://schemas.microsoft.com/office/powerpoint/2012/main" userId="Ghamal Satya Mohamm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9C2A0-B640-2640-BD3E-C2A82229700B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B8B08-FD01-1A45-B9EF-1C50BA3ED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magnumphotos.com/Asset/-2S5RYDWBQ84U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60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Dari distorted </a:t>
            </a:r>
            <a:r>
              <a:rPr lang="en-US" dirty="0" err="1"/>
              <a:t>ke</a:t>
            </a:r>
            <a:r>
              <a:rPr lang="en-US" dirty="0"/>
              <a:t> clarified: </a:t>
            </a:r>
            <a:r>
              <a:rPr lang="en-US" dirty="0" err="1"/>
              <a:t>misalkan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konflik</a:t>
            </a:r>
            <a:r>
              <a:rPr lang="en-US" dirty="0"/>
              <a:t> di Ambon.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konflik</a:t>
            </a:r>
            <a:r>
              <a:rPr lang="en-US" dirty="0"/>
              <a:t> di Papua.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fakta-fakta</a:t>
            </a:r>
            <a:r>
              <a:rPr lang="en-US" dirty="0"/>
              <a:t>, </a:t>
            </a:r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dirty="0" err="1"/>
              <a:t>penyelesaian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lewat</a:t>
            </a:r>
            <a:r>
              <a:rPr lang="en-US" dirty="0"/>
              <a:t> </a:t>
            </a:r>
            <a:r>
              <a:rPr lang="en-US" dirty="0" err="1"/>
              <a:t>pendekatan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33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Manhattan Project – Trinity nuclear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59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02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 individual,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kolektif</a:t>
            </a:r>
            <a:r>
              <a:rPr lang="en-US" dirty="0"/>
              <a:t>.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dimulai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lingkup</a:t>
            </a:r>
            <a:r>
              <a:rPr lang="en-US" dirty="0"/>
              <a:t> program </a:t>
            </a:r>
            <a:r>
              <a:rPr lang="en-US" dirty="0" err="1"/>
              <a:t>studi</a:t>
            </a:r>
            <a:r>
              <a:rPr lang="en-US" dirty="0"/>
              <a:t>. Data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icloud</a:t>
            </a:r>
            <a:r>
              <a:rPr lang="en-US" dirty="0"/>
              <a:t>/</a:t>
            </a:r>
            <a:r>
              <a:rPr lang="en-US" dirty="0" err="1"/>
              <a:t>googlesharing</a:t>
            </a:r>
            <a:r>
              <a:rPr lang="en-US" dirty="0"/>
              <a:t> </a:t>
            </a:r>
          </a:p>
          <a:p>
            <a:r>
              <a:rPr lang="en-US" dirty="0"/>
              <a:t>Gen Y: 1980 – 1990; 1990 – 2000an (Gen 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6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Banyak </a:t>
            </a:r>
            <a:r>
              <a:rPr lang="en-US" dirty="0" err="1"/>
              <a:t>sekali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. Banyak </a:t>
            </a:r>
            <a:r>
              <a:rPr lang="en-US" dirty="0" err="1"/>
              <a:t>penerbitan</a:t>
            </a:r>
            <a:r>
              <a:rPr lang="en-US" dirty="0"/>
              <a:t>. Yang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sekarang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ditemukan</a:t>
            </a:r>
            <a:r>
              <a:rPr lang="en-US" dirty="0"/>
              <a:t> di </a:t>
            </a:r>
            <a:r>
              <a:rPr lang="en-US" dirty="0" err="1"/>
              <a:t>toko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. </a:t>
            </a:r>
            <a:r>
              <a:rPr lang="en-US" dirty="0" err="1"/>
              <a:t>Kontroversial</a:t>
            </a:r>
            <a:r>
              <a:rPr lang="en-US" dirty="0"/>
              <a:t> </a:t>
            </a:r>
          </a:p>
          <a:p>
            <a:r>
              <a:rPr lang="en-US" dirty="0" err="1"/>
              <a:t>Konspirasi</a:t>
            </a:r>
            <a:r>
              <a:rPr lang="en-US" dirty="0"/>
              <a:t> </a:t>
            </a:r>
            <a:r>
              <a:rPr lang="en-US" dirty="0" err="1"/>
              <a:t>teori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0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Banyak </a:t>
            </a:r>
            <a:r>
              <a:rPr lang="en-US" dirty="0" err="1"/>
              <a:t>sekali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. Banyak </a:t>
            </a:r>
            <a:r>
              <a:rPr lang="en-US" dirty="0" err="1"/>
              <a:t>penerbitan</a:t>
            </a:r>
            <a:r>
              <a:rPr lang="en-US" dirty="0"/>
              <a:t>. Yang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sekarang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ditemukan</a:t>
            </a:r>
            <a:r>
              <a:rPr lang="en-US" dirty="0"/>
              <a:t> di </a:t>
            </a:r>
            <a:r>
              <a:rPr lang="en-US" dirty="0" err="1"/>
              <a:t>toko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. </a:t>
            </a:r>
            <a:r>
              <a:rPr lang="en-US" dirty="0" err="1"/>
              <a:t>Kontroversial</a:t>
            </a:r>
            <a:r>
              <a:rPr lang="en-US" dirty="0"/>
              <a:t> </a:t>
            </a:r>
          </a:p>
          <a:p>
            <a:r>
              <a:rPr lang="en-US" dirty="0" err="1"/>
              <a:t>Minat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melangkah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jauh</a:t>
            </a:r>
            <a:r>
              <a:rPr lang="en-US" dirty="0"/>
              <a:t>,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baiknya</a:t>
            </a:r>
            <a:r>
              <a:rPr lang="en-US" dirty="0"/>
              <a:t> </a:t>
            </a:r>
            <a:r>
              <a:rPr lang="en-US" dirty="0" err="1"/>
              <a:t>membahas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</a:t>
            </a:r>
          </a:p>
          <a:p>
            <a:r>
              <a:rPr lang="en-US" dirty="0"/>
              <a:t>Human construct - </a:t>
            </a:r>
            <a:r>
              <a:rPr lang="en-US" dirty="0" err="1"/>
              <a:t>problematik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32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Dikembangkan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Nugroho</a:t>
            </a:r>
            <a:r>
              <a:rPr lang="en-US" dirty="0"/>
              <a:t> </a:t>
            </a:r>
            <a:r>
              <a:rPr lang="en-US" dirty="0" err="1"/>
              <a:t>Notosusanto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Sartono</a:t>
            </a:r>
            <a:r>
              <a:rPr lang="en-US" dirty="0"/>
              <a:t> </a:t>
            </a:r>
            <a:r>
              <a:rPr lang="en-US" dirty="0" err="1"/>
              <a:t>Kartodirdjo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pemelopor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 di Indonesia </a:t>
            </a:r>
          </a:p>
          <a:p>
            <a:r>
              <a:rPr lang="en-US" dirty="0" err="1"/>
              <a:t>Pilihannya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,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masa </a:t>
            </a:r>
            <a:r>
              <a:rPr lang="en-US" dirty="0" err="1"/>
              <a:t>lalu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mencoba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masa </a:t>
            </a:r>
            <a:r>
              <a:rPr lang="en-US" dirty="0" err="1"/>
              <a:t>kini</a:t>
            </a:r>
            <a:r>
              <a:rPr lang="en-US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kegunaannya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6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Sultan HB IX </a:t>
            </a:r>
            <a:r>
              <a:rPr lang="en-US" dirty="0" err="1"/>
              <a:t>berumur</a:t>
            </a:r>
            <a:r>
              <a:rPr lang="en-US" dirty="0"/>
              <a:t> 37 </a:t>
            </a:r>
            <a:r>
              <a:rPr lang="en-US" dirty="0" err="1"/>
              <a:t>Tahun</a:t>
            </a:r>
            <a:endParaRPr lang="en-US" dirty="0"/>
          </a:p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ermalink"/>
              </a:rPr>
              <a:t>https://pro.magnumphotos.com/Asset/-2S5RYDWBQ84U.html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8E71E-3ABD-EA43-BB5E-9F513603DB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89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kota</a:t>
            </a:r>
            <a:r>
              <a:rPr lang="en-US" dirty="0"/>
              <a:t> Solo di masa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penghayatan</a:t>
            </a:r>
            <a:r>
              <a:rPr lang="en-US" dirty="0"/>
              <a:t> di masa </a:t>
            </a:r>
            <a:r>
              <a:rPr lang="en-US" dirty="0" err="1"/>
              <a:t>kini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B8B08-FD01-1A45-B9EF-1C50BA3ED6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00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Sejarah </a:t>
            </a:r>
            <a:r>
              <a:rPr lang="en-US" dirty="0" err="1"/>
              <a:t>Terapan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memenuhi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Orde</a:t>
            </a:r>
            <a:r>
              <a:rPr lang="en-US" dirty="0"/>
              <a:t> </a:t>
            </a:r>
            <a:r>
              <a:rPr lang="en-US" dirty="0" err="1"/>
              <a:t>Baru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8E71E-3ABD-EA43-BB5E-9F513603DB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0F49-F57D-FF45-B920-FAA681981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4E024-8CF0-0445-9692-047E85BEE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65F48-FA48-EB4B-BE13-19A1B24D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29CFE-511A-044A-95D8-2B8CF3A2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BA5C8-86BF-6D4E-8C6F-0B2EA8BE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9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D6771-CF03-4D42-9576-2732CACF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05047-D2AA-AD4F-B7FE-C1428814B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D97BD-C762-EF4F-9448-F04A4D1C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DC812-6883-EC4E-AA42-5879270F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3AAF0-041C-554D-95AB-9590F822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2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C3869A-EB83-CA46-A482-25DCC2E02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3DD4F-03BE-9342-9610-A84C7B33F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EB672-F7D2-D548-956A-19CB25F5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05C4-21F5-1449-B04E-A4516709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CAC43-835B-C44C-8174-24BCF24C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6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2CCE-40A8-824B-8041-FBE39B6B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FACC-25B6-F74D-BB46-573F797F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0ABFE-E5EE-0240-B7E0-C0B82320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771BA-B428-5A4C-ABC6-09CB4C4B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78C0D-C637-F548-82EA-05EBEED9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8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5F88-4AE2-A846-B385-8A90122D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B46ED-2EB4-6C49-9BC9-940A42BF9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720E0-5631-9B48-943C-7E699B4C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DDEF1-274C-0645-826B-20C672B3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26D2-8B6A-B040-90D2-C8BC3EA1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6248-273F-E644-8B5B-0AA2AFA02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8D1A5-EE83-CD44-A4C2-1CED868D3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13E3B-72E9-6842-A5B2-8AD84F8C8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55724-6751-BF4A-8638-B0F4197A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8FBD-DC87-D449-818E-DFD956C0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A38BD-B76D-7C4D-9440-01568311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3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9BAB-FE58-1241-AF68-70D0FC53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BFD25-9176-BF4F-8913-8A1DD1F16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486D7-944A-C940-B228-BE13A9622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A18D0-E474-2344-8B15-01AB9E644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B9BCE-F769-974F-8AED-9CCE248EB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2B6F1-342C-7F49-904D-3DF97F64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A0BAAA-ACEF-B04C-B45A-3B1F3AD5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2EC36-83CB-5F4E-BF6A-8039D706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3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7D271-9ADD-DE4B-8E32-28DDC8D0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864C3-1BAE-AE4E-8349-BD4AEE72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1F1CD-BD34-7D4E-BB78-61F923AC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7F273-EED7-6448-9264-A0503661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0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EC6F0-CF50-7F4C-AA7F-588885200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4310E-7408-334D-9CD4-FBDECDD9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440C9-7F25-694A-86FC-28AD2A424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0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48E7-6DBB-D641-A4A3-857753E6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FDDF5-F6E0-DD46-A4BA-0CE21EA6D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EC882-8AD2-454F-9ECF-21A8FF6AB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3ADF4-3F17-D949-A1A7-578ADED8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39F53-4CAF-7D45-97B7-672246AD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77E98-100C-CD42-BF8F-571F3B39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5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462B5-7993-4847-BE99-FA6DD698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D3505-E4ED-BC41-8C5A-3551A4560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C72DE-248B-A34C-941E-EB6C1786C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CDE0D-8E8A-ED45-A6B2-321661076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E6742-ABA0-9F49-B17D-69B1B908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465F8-4E93-D64D-9427-6E8C5446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7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EB994-96ED-9D48-8573-B4FD3908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56AA0-0585-0A4E-931B-7195CD08E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72B84-BF97-2048-9B1D-1C547572D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6117D-6AB0-E34A-BB1F-9E5C6C14EA4C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674AC-9B30-714A-950D-C4354E444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5A2FC-71C9-EC43-855D-7F47FDDB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6E36E-860F-634C-B9AC-FF905EA9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9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hyperlink" Target="https://volcano.si.axismaps.io/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1DAF-71DE-E449-9AD0-A2AF6E1F4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563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Sejarah </a:t>
            </a:r>
            <a:r>
              <a:rPr lang="en-US" dirty="0" err="1"/>
              <a:t>Terapan</a:t>
            </a:r>
            <a:r>
              <a:rPr lang="en-US" dirty="0"/>
              <a:t> (</a:t>
            </a:r>
            <a:r>
              <a:rPr lang="en-US" i="1" dirty="0"/>
              <a:t>Applied History</a:t>
            </a:r>
            <a:r>
              <a:rPr lang="en-US" dirty="0"/>
              <a:t>): </a:t>
            </a:r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Aplikatif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Sejarah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Merespon</a:t>
            </a:r>
            <a:r>
              <a:rPr lang="en-US" dirty="0"/>
              <a:t> </a:t>
            </a:r>
            <a:r>
              <a:rPr lang="en-US" dirty="0" err="1"/>
              <a:t>Tantangan</a:t>
            </a:r>
            <a:r>
              <a:rPr lang="en-US" dirty="0"/>
              <a:t> Masa </a:t>
            </a:r>
            <a:r>
              <a:rPr lang="en-US" dirty="0" err="1"/>
              <a:t>Kini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BC979-695A-5C41-83E4-8A664C63D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3982"/>
            <a:ext cx="9144000" cy="1655762"/>
          </a:xfrm>
        </p:spPr>
        <p:txBody>
          <a:bodyPr/>
          <a:lstStyle/>
          <a:p>
            <a:r>
              <a:rPr lang="en-US" dirty="0"/>
              <a:t>Ghamal Satya Mohammad, MA</a:t>
            </a:r>
          </a:p>
          <a:p>
            <a:r>
              <a:rPr lang="en-US" dirty="0"/>
              <a:t>IAIN Surakarta, 5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799091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B441BF-D40B-7849-80AD-75745FC6D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37" y="271573"/>
            <a:ext cx="8292967" cy="56188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A36B38-F138-114E-AEDC-FDC5B6487C24}"/>
              </a:ext>
            </a:extLst>
          </p:cNvPr>
          <p:cNvSpPr txBox="1"/>
          <p:nvPr/>
        </p:nvSpPr>
        <p:spPr>
          <a:xfrm>
            <a:off x="1775637" y="6030363"/>
            <a:ext cx="7729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Penyerahan</a:t>
            </a:r>
            <a:r>
              <a:rPr lang="en-US" dirty="0"/>
              <a:t> </a:t>
            </a:r>
            <a:r>
              <a:rPr lang="en-US" dirty="0" err="1"/>
              <a:t>Kedaulatan</a:t>
            </a:r>
            <a:r>
              <a:rPr lang="en-US" dirty="0"/>
              <a:t> RI di </a:t>
            </a:r>
            <a:r>
              <a:rPr lang="en-US" dirty="0" err="1"/>
              <a:t>depan</a:t>
            </a:r>
            <a:r>
              <a:rPr lang="en-US" dirty="0"/>
              <a:t> Istana </a:t>
            </a:r>
            <a:r>
              <a:rPr lang="en-US" dirty="0" err="1"/>
              <a:t>Gambir</a:t>
            </a:r>
            <a:r>
              <a:rPr lang="en-US" dirty="0"/>
              <a:t>, 27 </a:t>
            </a:r>
            <a:r>
              <a:rPr lang="en-US" dirty="0" err="1"/>
              <a:t>Desember</a:t>
            </a:r>
            <a:r>
              <a:rPr lang="en-US" dirty="0"/>
              <a:t> 1949</a:t>
            </a:r>
          </a:p>
          <a:p>
            <a:pPr algn="ctr"/>
            <a:r>
              <a:rPr lang="en-US" dirty="0" err="1"/>
              <a:t>Sumber</a:t>
            </a:r>
            <a:r>
              <a:rPr lang="en-US" dirty="0"/>
              <a:t>: Henri Cartier – Bresson/Magnum Photos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FA237-8904-9447-B76E-AE93AEE076BE}"/>
              </a:ext>
            </a:extLst>
          </p:cNvPr>
          <p:cNvSpPr txBox="1"/>
          <p:nvPr/>
        </p:nvSpPr>
        <p:spPr>
          <a:xfrm>
            <a:off x="10358438" y="243089"/>
            <a:ext cx="150018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Aplikatif</a:t>
            </a:r>
            <a:r>
              <a:rPr lang="en-US" dirty="0"/>
              <a:t>:  </a:t>
            </a:r>
            <a:r>
              <a:rPr lang="en-US" dirty="0" err="1"/>
              <a:t>Eksistensi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berbangsa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57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E7ECE-F138-2B48-9869-3F8C69254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64" y="349907"/>
            <a:ext cx="1988289" cy="2654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879CD-83BC-374F-8364-13D9D8740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56" r="32123" b="-795"/>
          <a:stretch/>
        </p:blipFill>
        <p:spPr>
          <a:xfrm>
            <a:off x="308332" y="3242932"/>
            <a:ext cx="1959465" cy="2907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7B5973-AB43-4B40-9FA1-07105FB9A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366" y="1848021"/>
            <a:ext cx="5940430" cy="396594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73236563-E289-A54C-AB53-AD6B821C1E05}"/>
              </a:ext>
            </a:extLst>
          </p:cNvPr>
          <p:cNvSpPr/>
          <p:nvPr/>
        </p:nvSpPr>
        <p:spPr>
          <a:xfrm>
            <a:off x="4838029" y="2635507"/>
            <a:ext cx="754912" cy="1195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6064C2-D7D2-C842-882A-8A203DB3B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941" y="3233250"/>
            <a:ext cx="1951074" cy="29266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8B159D-4FB5-4246-B8CE-E2330EAC0EB3}"/>
              </a:ext>
            </a:extLst>
          </p:cNvPr>
          <p:cNvSpPr txBox="1"/>
          <p:nvPr/>
        </p:nvSpPr>
        <p:spPr>
          <a:xfrm>
            <a:off x="10358438" y="243089"/>
            <a:ext cx="150018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Aplikatif</a:t>
            </a:r>
            <a:r>
              <a:rPr lang="en-US" dirty="0"/>
              <a:t>:  “</a:t>
            </a:r>
            <a:r>
              <a:rPr lang="en-US" dirty="0" err="1"/>
              <a:t>Lawatan</a:t>
            </a:r>
            <a:r>
              <a:rPr lang="en-US" dirty="0"/>
              <a:t> Sejarah”</a:t>
            </a:r>
          </a:p>
        </p:txBody>
      </p:sp>
    </p:spTree>
    <p:extLst>
      <p:ext uri="{BB962C8B-B14F-4D97-AF65-F5344CB8AC3E}">
        <p14:creationId xmlns:p14="http://schemas.microsoft.com/office/powerpoint/2010/main" val="3611699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A4B078-745A-FF4A-8093-653C4682A2F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4827" y="1559637"/>
          <a:ext cx="768615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378">
                  <a:extLst>
                    <a:ext uri="{9D8B030D-6E8A-4147-A177-3AD203B41FA5}">
                      <a16:colId xmlns:a16="http://schemas.microsoft.com/office/drawing/2014/main" val="3726975273"/>
                    </a:ext>
                  </a:extLst>
                </a:gridCol>
                <a:gridCol w="2179674">
                  <a:extLst>
                    <a:ext uri="{9D8B030D-6E8A-4147-A177-3AD203B41FA5}">
                      <a16:colId xmlns:a16="http://schemas.microsoft.com/office/drawing/2014/main" val="3585596447"/>
                    </a:ext>
                  </a:extLst>
                </a:gridCol>
                <a:gridCol w="1977656">
                  <a:extLst>
                    <a:ext uri="{9D8B030D-6E8A-4147-A177-3AD203B41FA5}">
                      <a16:colId xmlns:a16="http://schemas.microsoft.com/office/drawing/2014/main" val="518043291"/>
                    </a:ext>
                  </a:extLst>
                </a:gridCol>
                <a:gridCol w="2041451">
                  <a:extLst>
                    <a:ext uri="{9D8B030D-6E8A-4147-A177-3AD203B41FA5}">
                      <a16:colId xmlns:a16="http://schemas.microsoft.com/office/drawing/2014/main" val="4176887311"/>
                    </a:ext>
                  </a:extLst>
                </a:gridCol>
              </a:tblGrid>
              <a:tr h="370840">
                <a:tc rowSpan="5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i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i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School </a:t>
                      </a:r>
                      <a:r>
                        <a:rPr lang="en-US" i="1">
                          <a:solidFill>
                            <a:schemeClr val="tx1"/>
                          </a:solidFill>
                        </a:rPr>
                        <a:t>of thoughts </a:t>
                      </a:r>
                      <a:r>
                        <a:rPr lang="en-US" i="0" dirty="0" err="1">
                          <a:solidFill>
                            <a:schemeClr val="tx1"/>
                          </a:solidFill>
                        </a:rPr>
                        <a:t>bidang</a:t>
                      </a:r>
                      <a:r>
                        <a:rPr lang="en-US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i="0" dirty="0" err="1">
                          <a:solidFill>
                            <a:schemeClr val="tx1"/>
                          </a:solidFill>
                        </a:rPr>
                        <a:t>ilmu</a:t>
                      </a:r>
                      <a:r>
                        <a:rPr lang="en-US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i="0" dirty="0" err="1">
                          <a:solidFill>
                            <a:schemeClr val="tx1"/>
                          </a:solidFill>
                        </a:rPr>
                        <a:t>sejarah</a:t>
                      </a:r>
                      <a:endParaRPr lang="en-US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Presiden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Sukarno (1945 – 1968)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Orde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Baru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(1968 – 1998)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Reformasi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(1998 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sekarang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0923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Akademi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Sejarah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Ronggowarsito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3263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Universitas Res 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Publica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3911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Universitas2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Negeri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UI, UGM,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Unpad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dll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Universitas2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Negeri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UI, UGM,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Unpad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dll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Universitas2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Negeri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UI, UGM,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Unpad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dll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8066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Biro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Chusus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Sedjarah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(1964)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PUSJARAH TNI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PUSJARAH TNI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33310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9E06EC-0B7F-6A4E-8F1D-32A6A091C8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94874" y="2052376"/>
          <a:ext cx="2238744" cy="4079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744">
                  <a:extLst>
                    <a:ext uri="{9D8B030D-6E8A-4147-A177-3AD203B41FA5}">
                      <a16:colId xmlns:a16="http://schemas.microsoft.com/office/drawing/2014/main" val="888021812"/>
                    </a:ext>
                  </a:extLst>
                </a:gridCol>
              </a:tblGrid>
              <a:tr h="8788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Gerakan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Menulis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Sejarah”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oleh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Prof.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Nugroho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Notosusanto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(1964 – 1983)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405700"/>
                  </a:ext>
                </a:extLst>
              </a:tr>
              <a:tr h="878861">
                <a:tc>
                  <a:txBody>
                    <a:bodyPr/>
                    <a:lstStyle/>
                    <a:p>
                      <a:r>
                        <a:rPr lang="en-US" dirty="0"/>
                        <a:t>Pusjarah TNI – Prodi Sejarah FIB UI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59722"/>
                  </a:ext>
                </a:extLst>
              </a:tr>
              <a:tr h="878861">
                <a:tc>
                  <a:txBody>
                    <a:bodyPr/>
                    <a:lstStyle/>
                    <a:p>
                      <a:r>
                        <a:rPr lang="en-US" dirty="0" err="1"/>
                        <a:t>Soe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Hok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Gie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Rochmani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Santoso</a:t>
                      </a:r>
                      <a:r>
                        <a:rPr lang="en-US" dirty="0"/>
                        <a:t>, Anne Marie The, R.Z. </a:t>
                      </a:r>
                      <a:r>
                        <a:rPr lang="en-US" dirty="0" err="1"/>
                        <a:t>Leirissa</a:t>
                      </a:r>
                      <a:r>
                        <a:rPr lang="en-US" dirty="0"/>
                        <a:t>, Saleh </a:t>
                      </a:r>
                      <a:r>
                        <a:rPr lang="en-US" dirty="0" err="1"/>
                        <a:t>As’ad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Djamhari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Nugroho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Notosusanto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dll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6692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AAB125A-9D39-F840-8231-D2CFB2D1F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49" y="320241"/>
            <a:ext cx="1102675" cy="160425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1D66AD-1577-A44C-A10C-4408417CB82C}"/>
              </a:ext>
            </a:extLst>
          </p:cNvPr>
          <p:cNvCxnSpPr>
            <a:cxnSpLocks/>
          </p:cNvCxnSpPr>
          <p:nvPr/>
        </p:nvCxnSpPr>
        <p:spPr>
          <a:xfrm flipV="1">
            <a:off x="5348177" y="1122368"/>
            <a:ext cx="0" cy="2811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D2A8A3-3EFF-1747-983D-94ECD82E6AAC}"/>
              </a:ext>
            </a:extLst>
          </p:cNvPr>
          <p:cNvCxnSpPr>
            <a:cxnSpLocks/>
          </p:cNvCxnSpPr>
          <p:nvPr/>
        </p:nvCxnSpPr>
        <p:spPr>
          <a:xfrm>
            <a:off x="5348177" y="1122368"/>
            <a:ext cx="44550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BC1D1E-9F46-A742-B252-1A10A18E38FC}"/>
              </a:ext>
            </a:extLst>
          </p:cNvPr>
          <p:cNvSpPr txBox="1"/>
          <p:nvPr/>
        </p:nvSpPr>
        <p:spPr>
          <a:xfrm>
            <a:off x="4231757" y="6347637"/>
            <a:ext cx="46038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Orde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itu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9BD642-AEA1-4B40-BE56-B59597E610AE}"/>
              </a:ext>
            </a:extLst>
          </p:cNvPr>
          <p:cNvCxnSpPr>
            <a:cxnSpLocks/>
          </p:cNvCxnSpPr>
          <p:nvPr/>
        </p:nvCxnSpPr>
        <p:spPr>
          <a:xfrm flipV="1">
            <a:off x="8835656" y="6618045"/>
            <a:ext cx="1155893" cy="3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F4F0F1-B5D9-E54C-B03D-7450EEEC79F0}"/>
              </a:ext>
            </a:extLst>
          </p:cNvPr>
          <p:cNvCxnSpPr>
            <a:cxnSpLocks/>
          </p:cNvCxnSpPr>
          <p:nvPr/>
        </p:nvCxnSpPr>
        <p:spPr>
          <a:xfrm flipV="1">
            <a:off x="9991549" y="6221292"/>
            <a:ext cx="0" cy="3967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4B9B43-8EB4-5445-A9A9-A23855142F2D}"/>
              </a:ext>
            </a:extLst>
          </p:cNvPr>
          <p:cNvSpPr txBox="1"/>
          <p:nvPr/>
        </p:nvSpPr>
        <p:spPr>
          <a:xfrm>
            <a:off x="271375" y="180753"/>
            <a:ext cx="493232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Prof. Dr. </a:t>
            </a:r>
            <a:r>
              <a:rPr lang="en-US" dirty="0" err="1"/>
              <a:t>Nugroho</a:t>
            </a:r>
            <a:r>
              <a:rPr lang="en-US" dirty="0"/>
              <a:t> </a:t>
            </a:r>
            <a:r>
              <a:rPr lang="en-US" dirty="0" err="1"/>
              <a:t>Notosusanto</a:t>
            </a:r>
            <a:r>
              <a:rPr lang="en-US" dirty="0"/>
              <a:t>: </a:t>
            </a:r>
            <a:r>
              <a:rPr lang="en-US" dirty="0" err="1"/>
              <a:t>Pelopor</a:t>
            </a:r>
            <a:r>
              <a:rPr lang="en-US" dirty="0"/>
              <a:t> Sejarah </a:t>
            </a:r>
            <a:r>
              <a:rPr lang="en-US" dirty="0" err="1"/>
              <a:t>Terapan</a:t>
            </a:r>
            <a:r>
              <a:rPr lang="en-US" dirty="0"/>
              <a:t> di Indonesia </a:t>
            </a:r>
          </a:p>
        </p:txBody>
      </p:sp>
    </p:spTree>
    <p:extLst>
      <p:ext uri="{BB962C8B-B14F-4D97-AF65-F5344CB8AC3E}">
        <p14:creationId xmlns:p14="http://schemas.microsoft.com/office/powerpoint/2010/main" val="952861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067699-1270-FC4B-B9AC-0C26AB49C9A3}"/>
              </a:ext>
            </a:extLst>
          </p:cNvPr>
          <p:cNvSpPr txBox="1"/>
          <p:nvPr/>
        </p:nvSpPr>
        <p:spPr>
          <a:xfrm>
            <a:off x="10358438" y="243089"/>
            <a:ext cx="1500187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Aplikatif</a:t>
            </a:r>
            <a:r>
              <a:rPr lang="en-US" dirty="0"/>
              <a:t>: Sejarah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65751-7F7A-DB41-8C70-9A78A25BF42F}"/>
              </a:ext>
            </a:extLst>
          </p:cNvPr>
          <p:cNvSpPr txBox="1"/>
          <p:nvPr/>
        </p:nvSpPr>
        <p:spPr>
          <a:xfrm>
            <a:off x="5635255" y="1599072"/>
            <a:ext cx="240295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Karl Marx – </a:t>
            </a:r>
            <a:r>
              <a:rPr lang="en-US" dirty="0" err="1"/>
              <a:t>Materialisme</a:t>
            </a:r>
            <a:r>
              <a:rPr lang="en-US" dirty="0"/>
              <a:t> </a:t>
            </a:r>
            <a:r>
              <a:rPr lang="en-US" dirty="0" err="1"/>
              <a:t>Historis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1AF8A-D408-2942-9AFB-4D95E3744947}"/>
              </a:ext>
            </a:extLst>
          </p:cNvPr>
          <p:cNvSpPr txBox="1"/>
          <p:nvPr/>
        </p:nvSpPr>
        <p:spPr>
          <a:xfrm>
            <a:off x="1275907" y="2010405"/>
            <a:ext cx="2275367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‘</a:t>
            </a:r>
            <a:r>
              <a:rPr lang="en-US" dirty="0" err="1"/>
              <a:t>Perangkap</a:t>
            </a:r>
            <a:r>
              <a:rPr lang="en-US" dirty="0"/>
              <a:t>’ </a:t>
            </a:r>
            <a:r>
              <a:rPr lang="en-US" i="1" dirty="0"/>
              <a:t>genre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Sejarah: </a:t>
            </a:r>
          </a:p>
          <a:p>
            <a:endParaRPr lang="en-US" dirty="0"/>
          </a:p>
          <a:p>
            <a:r>
              <a:rPr lang="en-US" dirty="0"/>
              <a:t>- Sejarah Nasional</a:t>
            </a:r>
          </a:p>
          <a:p>
            <a:r>
              <a:rPr lang="en-US" dirty="0"/>
              <a:t>- Sejarah </a:t>
            </a:r>
            <a:r>
              <a:rPr lang="en-US" dirty="0" err="1"/>
              <a:t>kedokteran</a:t>
            </a:r>
            <a:r>
              <a:rPr lang="en-US" dirty="0"/>
              <a:t> </a:t>
            </a:r>
          </a:p>
          <a:p>
            <a:r>
              <a:rPr lang="en-US" dirty="0"/>
              <a:t>- Sejarah </a:t>
            </a:r>
            <a:r>
              <a:rPr lang="en-US" dirty="0" err="1"/>
              <a:t>Sosial</a:t>
            </a:r>
            <a:endParaRPr lang="en-US" dirty="0"/>
          </a:p>
          <a:p>
            <a:r>
              <a:rPr lang="en-US" dirty="0"/>
              <a:t>- Sejarah </a:t>
            </a:r>
            <a:r>
              <a:rPr lang="en-US" dirty="0" err="1"/>
              <a:t>ekonomi</a:t>
            </a:r>
            <a:r>
              <a:rPr lang="en-US" dirty="0"/>
              <a:t> </a:t>
            </a:r>
          </a:p>
          <a:p>
            <a:r>
              <a:rPr lang="en-US" dirty="0"/>
              <a:t>- Sejarah </a:t>
            </a:r>
            <a:r>
              <a:rPr lang="en-US" dirty="0" err="1"/>
              <a:t>Budaya</a:t>
            </a:r>
            <a:endParaRPr lang="en-US" dirty="0"/>
          </a:p>
          <a:p>
            <a:r>
              <a:rPr lang="en-US" dirty="0"/>
              <a:t>- Sejarah </a:t>
            </a:r>
            <a:r>
              <a:rPr lang="en-US" dirty="0" err="1"/>
              <a:t>Militer</a:t>
            </a:r>
            <a:endParaRPr lang="en-US" dirty="0"/>
          </a:p>
          <a:p>
            <a:r>
              <a:rPr lang="en-US" dirty="0"/>
              <a:t>- Sejarah </a:t>
            </a:r>
            <a:r>
              <a:rPr lang="en-US" dirty="0" err="1"/>
              <a:t>Sains</a:t>
            </a:r>
            <a:r>
              <a:rPr lang="en-US" dirty="0"/>
              <a:t>  </a:t>
            </a:r>
          </a:p>
          <a:p>
            <a:r>
              <a:rPr lang="en-US" dirty="0"/>
              <a:t>- Sejarah </a:t>
            </a:r>
            <a:r>
              <a:rPr lang="en-US" dirty="0" err="1"/>
              <a:t>teologi</a:t>
            </a:r>
            <a:endParaRPr lang="en-US" dirty="0"/>
          </a:p>
          <a:p>
            <a:r>
              <a:rPr lang="en-US" dirty="0"/>
              <a:t>- Dan lain lain..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37122-0EF4-FD46-8537-3AD9CFE2696C}"/>
              </a:ext>
            </a:extLst>
          </p:cNvPr>
          <p:cNvSpPr txBox="1"/>
          <p:nvPr/>
        </p:nvSpPr>
        <p:spPr>
          <a:xfrm>
            <a:off x="5635255" y="2656736"/>
            <a:ext cx="245612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Dari </a:t>
            </a:r>
            <a:r>
              <a:rPr lang="en-US" i="1" dirty="0"/>
              <a:t>distorted history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i="1" dirty="0"/>
              <a:t>clarified history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C7EDA-40F2-3B4D-A219-CFD8C8089856}"/>
              </a:ext>
            </a:extLst>
          </p:cNvPr>
          <p:cNvSpPr txBox="1"/>
          <p:nvPr/>
        </p:nvSpPr>
        <p:spPr>
          <a:xfrm>
            <a:off x="5635255" y="4012663"/>
            <a:ext cx="2456121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Sejarah </a:t>
            </a:r>
            <a:r>
              <a:rPr lang="en-US" dirty="0" err="1"/>
              <a:t>lingkungan</a:t>
            </a:r>
            <a:r>
              <a:rPr lang="en-US" dirty="0"/>
              <a:t>: </a:t>
            </a:r>
            <a:r>
              <a:rPr lang="en-US" dirty="0" err="1"/>
              <a:t>Arsip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(</a:t>
            </a:r>
            <a:r>
              <a:rPr lang="en-US" i="1" dirty="0"/>
              <a:t>archive of the society</a:t>
            </a:r>
            <a:r>
              <a:rPr lang="en-US" dirty="0"/>
              <a:t>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arsip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(</a:t>
            </a:r>
            <a:r>
              <a:rPr lang="en-US" i="1" dirty="0"/>
              <a:t>archive of nature</a:t>
            </a:r>
            <a:r>
              <a:rPr lang="en-US" dirty="0"/>
              <a:t>) </a:t>
            </a:r>
          </a:p>
          <a:p>
            <a:r>
              <a:rPr lang="en-US" dirty="0"/>
              <a:t>(Warren: 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845D1-C7B0-1B4F-887D-F4FB539F1F08}"/>
              </a:ext>
            </a:extLst>
          </p:cNvPr>
          <p:cNvSpPr txBox="1"/>
          <p:nvPr/>
        </p:nvSpPr>
        <p:spPr>
          <a:xfrm>
            <a:off x="5225902" y="1200305"/>
            <a:ext cx="3444948" cy="49259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1F2EA-4BCC-434D-837F-B83E87FDA098}"/>
              </a:ext>
            </a:extLst>
          </p:cNvPr>
          <p:cNvSpPr txBox="1"/>
          <p:nvPr/>
        </p:nvSpPr>
        <p:spPr>
          <a:xfrm>
            <a:off x="5443870" y="818407"/>
            <a:ext cx="300901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Sejarah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analisis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05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20256-8312-F942-9C72-15430D868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72" y="436674"/>
            <a:ext cx="3917023" cy="5146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9DC64-6F16-7442-AF19-C912A1443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180" y="436674"/>
            <a:ext cx="6900974" cy="3763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50D35-82F3-0C47-9A13-41C9CDC3EDA5}"/>
              </a:ext>
            </a:extLst>
          </p:cNvPr>
          <p:cNvSpPr txBox="1"/>
          <p:nvPr/>
        </p:nvSpPr>
        <p:spPr>
          <a:xfrm>
            <a:off x="5205393" y="5151945"/>
            <a:ext cx="62200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Anthropocene</a:t>
            </a:r>
            <a:r>
              <a:rPr lang="en-US" sz="3200" dirty="0"/>
              <a:t> – </a:t>
            </a:r>
            <a:r>
              <a:rPr lang="en-US" sz="3200" dirty="0" err="1"/>
              <a:t>atau</a:t>
            </a:r>
            <a:r>
              <a:rPr lang="en-US" sz="3200" dirty="0"/>
              <a:t> Abad </a:t>
            </a:r>
            <a:r>
              <a:rPr lang="en-US" sz="3200" dirty="0" err="1"/>
              <a:t>Manusia</a:t>
            </a:r>
            <a:r>
              <a:rPr lang="en-US" sz="3200" dirty="0"/>
              <a:t> 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Anthropos</a:t>
            </a:r>
            <a:r>
              <a:rPr lang="en-US" dirty="0"/>
              <a:t> – </a:t>
            </a:r>
            <a:r>
              <a:rPr lang="en-US" dirty="0" err="1"/>
              <a:t>Manusia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68B47-7D6A-2544-906B-6A46FEC20CFD}"/>
              </a:ext>
            </a:extLst>
          </p:cNvPr>
          <p:cNvSpPr txBox="1"/>
          <p:nvPr/>
        </p:nvSpPr>
        <p:spPr>
          <a:xfrm>
            <a:off x="956931" y="5720316"/>
            <a:ext cx="2094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Economist, </a:t>
            </a:r>
            <a:r>
              <a:rPr lang="en-US" sz="1200" dirty="0" err="1"/>
              <a:t>Juni</a:t>
            </a:r>
            <a:r>
              <a:rPr lang="en-US" sz="1200" dirty="0"/>
              <a:t> 2011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280D2-96E2-ED4E-A39D-AF2EA23230E3}"/>
              </a:ext>
            </a:extLst>
          </p:cNvPr>
          <p:cNvSpPr txBox="1"/>
          <p:nvPr/>
        </p:nvSpPr>
        <p:spPr>
          <a:xfrm>
            <a:off x="9575374" y="4199861"/>
            <a:ext cx="185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Economist, Mei 2011</a:t>
            </a:r>
          </a:p>
        </p:txBody>
      </p:sp>
    </p:spTree>
    <p:extLst>
      <p:ext uri="{BB962C8B-B14F-4D97-AF65-F5344CB8AC3E}">
        <p14:creationId xmlns:p14="http://schemas.microsoft.com/office/powerpoint/2010/main" val="3818105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2CDF-98CD-374F-9F4E-52B4E79DA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Anthropocene!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DB565-D800-514A-9064-94654FF559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Zaman (epoch) </a:t>
            </a:r>
            <a:r>
              <a:rPr lang="en-US" dirty="0" err="1"/>
              <a:t>geologi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‘Holocene’ (</a:t>
            </a:r>
            <a:r>
              <a:rPr lang="en-US" dirty="0" err="1"/>
              <a:t>k.l</a:t>
            </a:r>
            <a:r>
              <a:rPr lang="en-US" dirty="0"/>
              <a:t>. </a:t>
            </a:r>
            <a:r>
              <a:rPr lang="en-US" dirty="0" err="1"/>
              <a:t>sejak</a:t>
            </a:r>
            <a:r>
              <a:rPr lang="en-US" dirty="0"/>
              <a:t> 11.000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lalu</a:t>
            </a:r>
            <a:r>
              <a:rPr lang="en-US" dirty="0"/>
              <a:t>,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mencair</a:t>
            </a:r>
            <a:r>
              <a:rPr lang="en-US" dirty="0"/>
              <a:t>/</a:t>
            </a:r>
            <a:r>
              <a:rPr lang="en-US" dirty="0" err="1"/>
              <a:t>interglasial</a:t>
            </a:r>
            <a:r>
              <a:rPr lang="en-US" dirty="0"/>
              <a:t>)</a:t>
            </a:r>
          </a:p>
          <a:p>
            <a:r>
              <a:rPr lang="en-US" dirty="0" err="1"/>
              <a:t>Pada</a:t>
            </a:r>
            <a:r>
              <a:rPr lang="en-US" dirty="0"/>
              <a:t> zaman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pengaruh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begitu</a:t>
            </a:r>
            <a:r>
              <a:rPr lang="en-US" dirty="0"/>
              <a:t> </a:t>
            </a:r>
            <a:r>
              <a:rPr lang="en-US" dirty="0" err="1"/>
              <a:t>signifikan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mempengaruhi</a:t>
            </a:r>
            <a:r>
              <a:rPr lang="en-US" dirty="0"/>
              <a:t> proses </a:t>
            </a:r>
            <a:r>
              <a:rPr lang="en-US" dirty="0" err="1"/>
              <a:t>geologi</a:t>
            </a:r>
            <a:r>
              <a:rPr lang="en-US" dirty="0"/>
              <a:t> </a:t>
            </a:r>
            <a:r>
              <a:rPr lang="en-US" dirty="0" err="1"/>
              <a:t>bumi</a:t>
            </a:r>
            <a:r>
              <a:rPr lang="en-US" dirty="0"/>
              <a:t> </a:t>
            </a:r>
          </a:p>
          <a:p>
            <a:r>
              <a:rPr lang="en-US" dirty="0"/>
              <a:t>Kapan Zaman Anthropocene? </a:t>
            </a:r>
            <a:r>
              <a:rPr lang="en-US" dirty="0" err="1"/>
              <a:t>Sejak</a:t>
            </a:r>
            <a:r>
              <a:rPr lang="en-US" dirty="0"/>
              <a:t> 1945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881CB-0B5B-C749-BF57-0B82EF65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411" y="1339702"/>
            <a:ext cx="6195476" cy="4179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3B20FA-F167-5041-8814-E41CEA2238B4}"/>
              </a:ext>
            </a:extLst>
          </p:cNvPr>
          <p:cNvSpPr txBox="1"/>
          <p:nvPr/>
        </p:nvSpPr>
        <p:spPr>
          <a:xfrm>
            <a:off x="7028121" y="5805377"/>
            <a:ext cx="441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Ledakan</a:t>
            </a:r>
            <a:r>
              <a:rPr lang="en-US" dirty="0"/>
              <a:t> </a:t>
            </a:r>
            <a:r>
              <a:rPr lang="en-US" dirty="0" err="1"/>
              <a:t>percobaan</a:t>
            </a:r>
            <a:r>
              <a:rPr lang="en-US" dirty="0"/>
              <a:t> </a:t>
            </a:r>
            <a:r>
              <a:rPr lang="en-US" dirty="0" err="1"/>
              <a:t>nuklir</a:t>
            </a:r>
            <a:r>
              <a:rPr lang="en-US" dirty="0"/>
              <a:t> Trinity, AS (1945)</a:t>
            </a:r>
          </a:p>
        </p:txBody>
      </p:sp>
    </p:spTree>
    <p:extLst>
      <p:ext uri="{BB962C8B-B14F-4D97-AF65-F5344CB8AC3E}">
        <p14:creationId xmlns:p14="http://schemas.microsoft.com/office/powerpoint/2010/main" val="197820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104C6C-0AF2-D749-9DC1-1C367EA81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54" y="980222"/>
            <a:ext cx="4302789" cy="3952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FE3E04-A9A8-4347-AC06-BCBC7F9B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10" y="2020187"/>
            <a:ext cx="6112038" cy="3902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36FD1-BA23-BA47-98F4-E075DE2E6F94}"/>
              </a:ext>
            </a:extLst>
          </p:cNvPr>
          <p:cNvSpPr txBox="1"/>
          <p:nvPr/>
        </p:nvSpPr>
        <p:spPr>
          <a:xfrm>
            <a:off x="829340" y="6390167"/>
            <a:ext cx="859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William Stephen, et. Al. “Trajectories of the Earth System in the Anthropocene” (2018)</a:t>
            </a:r>
          </a:p>
        </p:txBody>
      </p:sp>
    </p:spTree>
    <p:extLst>
      <p:ext uri="{BB962C8B-B14F-4D97-AF65-F5344CB8AC3E}">
        <p14:creationId xmlns:p14="http://schemas.microsoft.com/office/powerpoint/2010/main" val="3569538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90BF-CA48-B147-82DC-516AC175F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Sejarah </a:t>
            </a:r>
            <a:r>
              <a:rPr lang="en-US" dirty="0" err="1"/>
              <a:t>Lingkungan</a:t>
            </a:r>
            <a:r>
              <a:rPr lang="en-US" dirty="0"/>
              <a:t> – Sejarah </a:t>
            </a:r>
            <a:r>
              <a:rPr lang="en-US" dirty="0" err="1"/>
              <a:t>Terapan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F4B20-56BC-E344-932D-DCF248AF1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122" y="2062828"/>
            <a:ext cx="4329223" cy="4603786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Permasalahan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. </a:t>
            </a:r>
            <a:r>
              <a:rPr lang="en-US" dirty="0" err="1"/>
              <a:t>Pemanasan</a:t>
            </a:r>
            <a:r>
              <a:rPr lang="en-US" dirty="0"/>
              <a:t> global, </a:t>
            </a:r>
            <a:r>
              <a:rPr lang="en-US" dirty="0" err="1"/>
              <a:t>deforestasi</a:t>
            </a:r>
            <a:r>
              <a:rPr lang="en-US" dirty="0"/>
              <a:t>, </a:t>
            </a:r>
            <a:r>
              <a:rPr lang="en-US" dirty="0" err="1"/>
              <a:t>pencemaran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di </a:t>
            </a:r>
            <a:r>
              <a:rPr lang="en-US" dirty="0" err="1"/>
              <a:t>darat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laut</a:t>
            </a:r>
            <a:endParaRPr lang="en-US" dirty="0"/>
          </a:p>
          <a:p>
            <a:r>
              <a:rPr lang="en-US" dirty="0" err="1"/>
              <a:t>Pesatnya</a:t>
            </a:r>
            <a:r>
              <a:rPr lang="en-US" dirty="0"/>
              <a:t> </a:t>
            </a:r>
            <a:r>
              <a:rPr lang="en-US" dirty="0" err="1"/>
              <a:t>pertumbuhan</a:t>
            </a:r>
            <a:r>
              <a:rPr lang="en-US" dirty="0"/>
              <a:t> </a:t>
            </a:r>
            <a:r>
              <a:rPr lang="en-US" dirty="0" err="1"/>
              <a:t>penduduk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aktivitasnya</a:t>
            </a:r>
            <a:r>
              <a:rPr lang="en-US" dirty="0"/>
              <a:t> juga </a:t>
            </a:r>
            <a:r>
              <a:rPr lang="en-US" dirty="0" err="1"/>
              <a:t>mengakibatkan</a:t>
            </a:r>
            <a:r>
              <a:rPr lang="en-US" dirty="0"/>
              <a:t> </a:t>
            </a:r>
            <a:r>
              <a:rPr lang="en-US" dirty="0" err="1"/>
              <a:t>permasalahan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endParaRPr lang="en-US" dirty="0"/>
          </a:p>
          <a:p>
            <a:r>
              <a:rPr lang="en-US" dirty="0" err="1"/>
              <a:t>Mengapa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?</a:t>
            </a:r>
          </a:p>
          <a:p>
            <a:r>
              <a:rPr lang="en-US" dirty="0"/>
              <a:t>Edward Wilson: “Consilience”, </a:t>
            </a:r>
            <a:r>
              <a:rPr lang="en-US" dirty="0" err="1"/>
              <a:t>koherensi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– </a:t>
            </a:r>
            <a:r>
              <a:rPr lang="en-US" dirty="0" err="1"/>
              <a:t>humaniora</a:t>
            </a:r>
            <a:endParaRPr lang="en-US" dirty="0"/>
          </a:p>
          <a:p>
            <a:r>
              <a:rPr lang="en-US" dirty="0" err="1"/>
              <a:t>Boomgaard</a:t>
            </a:r>
            <a:r>
              <a:rPr lang="en-US" dirty="0"/>
              <a:t> (1997): “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mengubah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sebaliknya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pun </a:t>
            </a:r>
            <a:r>
              <a:rPr lang="en-US" dirty="0" err="1"/>
              <a:t>mempengaruhi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dimana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mengubahnya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F7A2D9-35CB-C540-9E3C-CC45FE7535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4382" y="1469862"/>
            <a:ext cx="6552078" cy="43103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52920-C08B-6448-80EE-40EDE7267364}"/>
              </a:ext>
            </a:extLst>
          </p:cNvPr>
          <p:cNvSpPr txBox="1"/>
          <p:nvPr/>
        </p:nvSpPr>
        <p:spPr>
          <a:xfrm>
            <a:off x="5637679" y="5858539"/>
            <a:ext cx="619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Raphael </a:t>
            </a:r>
            <a:r>
              <a:rPr lang="en-US" sz="1400" dirty="0" err="1"/>
              <a:t>Neukom</a:t>
            </a:r>
            <a:r>
              <a:rPr lang="en-US" sz="1400" dirty="0"/>
              <a:t> , et al. “Inter-hemispheric temperature variability over the past millennium” (2014). </a:t>
            </a:r>
          </a:p>
        </p:txBody>
      </p:sp>
    </p:spTree>
    <p:extLst>
      <p:ext uri="{BB962C8B-B14F-4D97-AF65-F5344CB8AC3E}">
        <p14:creationId xmlns:p14="http://schemas.microsoft.com/office/powerpoint/2010/main" val="2733549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rptions, earthquakes and emissio n.mov">
            <a:hlinkClick r:id="" action="ppaction://media"/>
            <a:extLst>
              <a:ext uri="{FF2B5EF4-FFF2-40B4-BE49-F238E27FC236}">
                <a16:creationId xmlns:a16="http://schemas.microsoft.com/office/drawing/2014/main" id="{4026FFCE-A429-7C40-AB10-15B146134C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949" y="244549"/>
            <a:ext cx="11174585" cy="5930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96865-407C-9041-8229-0556171FE704}"/>
              </a:ext>
            </a:extLst>
          </p:cNvPr>
          <p:cNvSpPr txBox="1"/>
          <p:nvPr/>
        </p:nvSpPr>
        <p:spPr>
          <a:xfrm>
            <a:off x="2317898" y="6347637"/>
            <a:ext cx="359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https://volcano.si.axismaps.io/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4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9386F-4F05-C84C-B17A-FB702F21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0" y="1690577"/>
            <a:ext cx="5738404" cy="4055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C51D5-0641-0C43-9FBD-7ADD225D7AB2}"/>
              </a:ext>
            </a:extLst>
          </p:cNvPr>
          <p:cNvSpPr txBox="1"/>
          <p:nvPr/>
        </p:nvSpPr>
        <p:spPr>
          <a:xfrm>
            <a:off x="95693" y="138223"/>
            <a:ext cx="1180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Pentingnya</a:t>
            </a:r>
            <a:r>
              <a:rPr lang="en-US" sz="2800" b="1" dirty="0"/>
              <a:t> Sejarah </a:t>
            </a:r>
            <a:r>
              <a:rPr lang="en-US" sz="2800" b="1" dirty="0" err="1"/>
              <a:t>Terapan</a:t>
            </a:r>
            <a:r>
              <a:rPr lang="en-US" sz="2800" b="1" dirty="0"/>
              <a:t>: </a:t>
            </a:r>
            <a:r>
              <a:rPr lang="en-US" sz="2800" b="1" dirty="0" err="1"/>
              <a:t>Tantangan</a:t>
            </a:r>
            <a:r>
              <a:rPr lang="en-US" sz="2800" b="1" dirty="0"/>
              <a:t> di Era </a:t>
            </a:r>
            <a:r>
              <a:rPr lang="en-US" sz="2800" b="1" dirty="0" err="1"/>
              <a:t>informasi</a:t>
            </a:r>
            <a:r>
              <a:rPr lang="en-US" sz="2800" b="1" dirty="0"/>
              <a:t> Digital – Era </a:t>
            </a:r>
            <a:r>
              <a:rPr lang="en-US" sz="2800" b="1" dirty="0" err="1"/>
              <a:t>Disrupsi</a:t>
            </a:r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0D523-6254-9B4B-8E03-5B61CB2C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658" y="1062358"/>
            <a:ext cx="5436175" cy="4540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E626A-9CAD-F84A-BFF2-569D5308D1BB}"/>
              </a:ext>
            </a:extLst>
          </p:cNvPr>
          <p:cNvSpPr txBox="1"/>
          <p:nvPr/>
        </p:nvSpPr>
        <p:spPr>
          <a:xfrm>
            <a:off x="1509823" y="5922335"/>
            <a:ext cx="3157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Sumber</a:t>
            </a:r>
            <a:r>
              <a:rPr lang="en-US" sz="1400" dirty="0"/>
              <a:t>: </a:t>
            </a:r>
            <a:r>
              <a:rPr lang="en-US" sz="1400" dirty="0" err="1"/>
              <a:t>thalesgroup.com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90470-FA4C-5A4E-A3CC-11ACA3F5595A}"/>
              </a:ext>
            </a:extLst>
          </p:cNvPr>
          <p:cNvSpPr txBox="1"/>
          <p:nvPr/>
        </p:nvSpPr>
        <p:spPr>
          <a:xfrm>
            <a:off x="8389088" y="543793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Sumber</a:t>
            </a:r>
            <a:r>
              <a:rPr lang="en-US" sz="1400" dirty="0"/>
              <a:t>: </a:t>
            </a:r>
            <a:r>
              <a:rPr lang="en-US" sz="1400" dirty="0" err="1"/>
              <a:t>Bloomberg.com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606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839043-0A78-F14F-8A93-E9A9B6DA5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897" y="407493"/>
            <a:ext cx="2237627" cy="2987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3C5BF-0DD6-4F4C-8D6B-FDF742112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528" y="1510845"/>
            <a:ext cx="2165131" cy="3398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E9C9F-2B76-DD4C-9EFF-3E41DD7C8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27" t="7203" r="22873" b="7280"/>
          <a:stretch/>
        </p:blipFill>
        <p:spPr>
          <a:xfrm>
            <a:off x="631721" y="407493"/>
            <a:ext cx="2086928" cy="3164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8C22AF-F225-4042-BB45-3F9984D60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47" y="3658694"/>
            <a:ext cx="2070302" cy="3094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84E84F-454B-0548-BE45-C084168C3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271" y="3620635"/>
            <a:ext cx="2179642" cy="3052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492005-34EA-0E4F-9D19-3996155BA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147" y="1612535"/>
            <a:ext cx="2132943" cy="3194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9345C-65D2-D84E-BE98-A9B86CDC8507}"/>
              </a:ext>
            </a:extLst>
          </p:cNvPr>
          <p:cNvSpPr txBox="1"/>
          <p:nvPr/>
        </p:nvSpPr>
        <p:spPr>
          <a:xfrm>
            <a:off x="2951299" y="584791"/>
            <a:ext cx="172247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Akademis</a:t>
            </a:r>
            <a:r>
              <a:rPr lang="en-US" dirty="0"/>
              <a:t> - </a:t>
            </a:r>
            <a:r>
              <a:rPr lang="en-US" dirty="0" err="1"/>
              <a:t>eksploratif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B2203-928D-DC44-93A1-0F5455C8FAFD}"/>
              </a:ext>
            </a:extLst>
          </p:cNvPr>
          <p:cNvSpPr txBox="1"/>
          <p:nvPr/>
        </p:nvSpPr>
        <p:spPr>
          <a:xfrm>
            <a:off x="9516140" y="5443870"/>
            <a:ext cx="164804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Akademis</a:t>
            </a:r>
            <a:r>
              <a:rPr lang="en-US" dirty="0"/>
              <a:t> - </a:t>
            </a:r>
            <a:r>
              <a:rPr lang="en-US" dirty="0" err="1"/>
              <a:t>Kontroversial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77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8992B-6EB9-1D4C-96B8-15CD16642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92293" cy="1049484"/>
          </a:xfrm>
        </p:spPr>
        <p:txBody>
          <a:bodyPr>
            <a:normAutofit/>
          </a:bodyPr>
          <a:lstStyle/>
          <a:p>
            <a:r>
              <a:rPr lang="en-US" sz="4000" dirty="0"/>
              <a:t>Sejarah </a:t>
            </a:r>
            <a:r>
              <a:rPr lang="en-US" sz="4000" dirty="0" err="1"/>
              <a:t>Terapan</a:t>
            </a:r>
            <a:r>
              <a:rPr lang="en-US" sz="4000" dirty="0"/>
              <a:t>: </a:t>
            </a:r>
            <a:r>
              <a:rPr lang="en-US" sz="4000" dirty="0" err="1"/>
              <a:t>Prasyarat</a:t>
            </a:r>
            <a:r>
              <a:rPr lang="en-US" sz="4000" dirty="0"/>
              <a:t> </a:t>
            </a:r>
            <a:r>
              <a:rPr lang="en-US" sz="4000" dirty="0" err="1"/>
              <a:t>untuk</a:t>
            </a:r>
            <a:r>
              <a:rPr lang="en-US" sz="4000" dirty="0"/>
              <a:t> </a:t>
            </a:r>
            <a:r>
              <a:rPr lang="en-US" sz="4000" dirty="0" err="1"/>
              <a:t>sejarawan</a:t>
            </a:r>
            <a:r>
              <a:rPr lang="en-US" sz="4000" dirty="0"/>
              <a:t> ‘</a:t>
            </a:r>
            <a:r>
              <a:rPr lang="en-US" sz="4000" dirty="0" err="1"/>
              <a:t>milenial</a:t>
            </a:r>
            <a:r>
              <a:rPr lang="en-US" sz="4000" dirty="0"/>
              <a:t>’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44A0B-292B-0542-9BBF-DE72DB890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599" cy="4734662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endParaRPr lang="en-US" u="sng" dirty="0"/>
          </a:p>
          <a:p>
            <a:r>
              <a:rPr lang="en-US" u="sng" dirty="0" err="1"/>
              <a:t>Masalah</a:t>
            </a:r>
            <a:r>
              <a:rPr lang="en-US" u="sng" dirty="0"/>
              <a:t> </a:t>
            </a:r>
            <a:r>
              <a:rPr lang="en-US" u="sng" dirty="0" err="1"/>
              <a:t>preservasi</a:t>
            </a:r>
            <a:r>
              <a:rPr lang="en-US" u="sng" dirty="0"/>
              <a:t> data</a:t>
            </a:r>
            <a:r>
              <a:rPr lang="en-US" dirty="0"/>
              <a:t>: </a:t>
            </a:r>
            <a:r>
              <a:rPr lang="en-US" dirty="0" err="1"/>
              <a:t>Dokumen</a:t>
            </a:r>
            <a:r>
              <a:rPr lang="en-US" dirty="0"/>
              <a:t> (data) yang </a:t>
            </a:r>
            <a:r>
              <a:rPr lang="en-US" dirty="0" err="1"/>
              <a:t>tersebar</a:t>
            </a:r>
            <a:r>
              <a:rPr lang="en-US" dirty="0"/>
              <a:t> di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institusi</a:t>
            </a:r>
            <a:r>
              <a:rPr lang="en-US" dirty="0"/>
              <a:t> </a:t>
            </a:r>
            <a:r>
              <a:rPr lang="en-US" dirty="0" err="1"/>
              <a:t>hilang</a:t>
            </a:r>
            <a:r>
              <a:rPr lang="en-US" dirty="0"/>
              <a:t>/</a:t>
            </a:r>
            <a:r>
              <a:rPr lang="en-US" dirty="0" err="1"/>
              <a:t>rusak</a:t>
            </a:r>
            <a:r>
              <a:rPr lang="en-US" dirty="0"/>
              <a:t>. </a:t>
            </a:r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dirty="0" err="1"/>
              <a:t>dibuatnya</a:t>
            </a:r>
            <a:r>
              <a:rPr lang="en-US" dirty="0"/>
              <a:t> </a:t>
            </a:r>
            <a:r>
              <a:rPr lang="en-US" dirty="0" err="1"/>
              <a:t>arsip</a:t>
            </a:r>
            <a:r>
              <a:rPr lang="en-US" dirty="0"/>
              <a:t> digital </a:t>
            </a:r>
          </a:p>
          <a:p>
            <a:r>
              <a:rPr lang="en-US" u="sng" dirty="0" err="1"/>
              <a:t>Masalah</a:t>
            </a:r>
            <a:r>
              <a:rPr lang="en-US" u="sng" dirty="0"/>
              <a:t> </a:t>
            </a:r>
            <a:r>
              <a:rPr lang="en-US" u="sng" dirty="0" err="1"/>
              <a:t>pusat</a:t>
            </a:r>
            <a:r>
              <a:rPr lang="en-US" u="sng" dirty="0"/>
              <a:t>/</a:t>
            </a:r>
            <a:r>
              <a:rPr lang="en-US" u="sng" dirty="0" err="1"/>
              <a:t>pengolahan</a:t>
            </a:r>
            <a:r>
              <a:rPr lang="en-US" u="sng" dirty="0"/>
              <a:t> data</a:t>
            </a:r>
            <a:r>
              <a:rPr lang="en-US" dirty="0"/>
              <a:t>: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data 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. </a:t>
            </a:r>
            <a:r>
              <a:rPr lang="en-US" dirty="0" err="1"/>
              <a:t>Riset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 individual,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kolektif</a:t>
            </a:r>
            <a:r>
              <a:rPr lang="en-US" dirty="0"/>
              <a:t>. </a:t>
            </a:r>
          </a:p>
          <a:p>
            <a:r>
              <a:rPr lang="en-US" u="sng" dirty="0" err="1"/>
              <a:t>Masalah</a:t>
            </a:r>
            <a:r>
              <a:rPr lang="en-US" u="sng" dirty="0"/>
              <a:t> </a:t>
            </a:r>
            <a:r>
              <a:rPr lang="en-US" u="sng" dirty="0" err="1"/>
              <a:t>pendokumentasian</a:t>
            </a:r>
            <a:r>
              <a:rPr lang="en-US" u="sng" dirty="0"/>
              <a:t> data </a:t>
            </a:r>
            <a:r>
              <a:rPr lang="en-US" u="sng" dirty="0" err="1"/>
              <a:t>baru</a:t>
            </a:r>
            <a:r>
              <a:rPr lang="en-US" dirty="0"/>
              <a:t>: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/>
              <a:t>dokumentasi</a:t>
            </a:r>
            <a:r>
              <a:rPr lang="en-US" dirty="0"/>
              <a:t> </a:t>
            </a:r>
            <a:r>
              <a:rPr lang="en-US" dirty="0" err="1"/>
              <a:t>kontemporer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memori</a:t>
            </a:r>
            <a:r>
              <a:rPr lang="en-US" dirty="0"/>
              <a:t> masa </a:t>
            </a:r>
            <a:r>
              <a:rPr lang="en-US" dirty="0" err="1"/>
              <a:t>depan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65703-A4AF-954E-8D94-544C63503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734663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endParaRPr lang="en-US" u="sng" dirty="0"/>
          </a:p>
          <a:p>
            <a:r>
              <a:rPr lang="en-US" u="sng" dirty="0" err="1"/>
              <a:t>Aspek</a:t>
            </a:r>
            <a:r>
              <a:rPr lang="en-US" u="sng" dirty="0"/>
              <a:t> global – </a:t>
            </a:r>
            <a:r>
              <a:rPr lang="en-US" u="sng" dirty="0" err="1"/>
              <a:t>nasional</a:t>
            </a:r>
            <a:r>
              <a:rPr lang="en-US" dirty="0"/>
              <a:t>: </a:t>
            </a:r>
            <a:r>
              <a:rPr lang="en-US" dirty="0" err="1"/>
              <a:t>Sejarawan</a:t>
            </a:r>
            <a:r>
              <a:rPr lang="en-US" dirty="0"/>
              <a:t> </a:t>
            </a:r>
            <a:r>
              <a:rPr lang="en-US" dirty="0" err="1"/>
              <a:t>generasi</a:t>
            </a:r>
            <a:r>
              <a:rPr lang="en-US" dirty="0"/>
              <a:t> Y </a:t>
            </a:r>
            <a:r>
              <a:rPr lang="en-US" dirty="0" err="1"/>
              <a:t>dan</a:t>
            </a:r>
            <a:r>
              <a:rPr lang="en-US" dirty="0"/>
              <a:t> Z </a:t>
            </a:r>
            <a:r>
              <a:rPr lang="en-US" dirty="0" err="1"/>
              <a:t>sebisa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‘</a:t>
            </a:r>
            <a:r>
              <a:rPr lang="en-US" dirty="0" err="1"/>
              <a:t>melek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’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mancanegara</a:t>
            </a:r>
            <a:r>
              <a:rPr lang="en-US" dirty="0"/>
              <a:t> – juga </a:t>
            </a:r>
            <a:r>
              <a:rPr lang="en-US" dirty="0" err="1"/>
              <a:t>dlm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i="1" dirty="0"/>
              <a:t>social – networking</a:t>
            </a:r>
            <a:r>
              <a:rPr lang="en-US" dirty="0"/>
              <a:t>!</a:t>
            </a:r>
          </a:p>
          <a:p>
            <a:r>
              <a:rPr lang="en-US" u="sng" dirty="0" err="1"/>
              <a:t>Aspek</a:t>
            </a:r>
            <a:r>
              <a:rPr lang="en-US" u="sng" dirty="0"/>
              <a:t> </a:t>
            </a:r>
            <a:r>
              <a:rPr lang="en-US" u="sng" dirty="0" err="1"/>
              <a:t>strategis</a:t>
            </a:r>
            <a:r>
              <a:rPr lang="en-US" u="sng" dirty="0"/>
              <a:t>: </a:t>
            </a:r>
            <a:r>
              <a:rPr lang="en-US" dirty="0" err="1"/>
              <a:t>Sejarawan</a:t>
            </a:r>
            <a:r>
              <a:rPr lang="en-US" dirty="0"/>
              <a:t> </a:t>
            </a:r>
            <a:r>
              <a:rPr lang="en-US" dirty="0" err="1"/>
              <a:t>generasi</a:t>
            </a:r>
            <a:r>
              <a:rPr lang="en-US" dirty="0"/>
              <a:t> Y </a:t>
            </a:r>
            <a:r>
              <a:rPr lang="en-US" dirty="0" err="1"/>
              <a:t>dan</a:t>
            </a:r>
            <a:r>
              <a:rPr lang="en-US" dirty="0"/>
              <a:t> Z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‘big data’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pengaplikasiannya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sejarah</a:t>
            </a:r>
            <a:endParaRPr lang="en-US" dirty="0"/>
          </a:p>
          <a:p>
            <a:r>
              <a:rPr lang="en-US" u="sng" dirty="0" err="1"/>
              <a:t>Aspek</a:t>
            </a:r>
            <a:r>
              <a:rPr lang="en-US" u="sng" dirty="0"/>
              <a:t> </a:t>
            </a:r>
            <a:r>
              <a:rPr lang="en-US" u="sng" dirty="0" err="1"/>
              <a:t>lokal</a:t>
            </a:r>
            <a:r>
              <a:rPr lang="en-US" u="sng" dirty="0"/>
              <a:t>/</a:t>
            </a:r>
            <a:r>
              <a:rPr lang="en-US" u="sng" dirty="0" err="1"/>
              <a:t>identitas</a:t>
            </a:r>
            <a:r>
              <a:rPr lang="en-US" u="sng" dirty="0"/>
              <a:t>: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lisan</a:t>
            </a:r>
            <a:r>
              <a:rPr lang="en-US" dirty="0"/>
              <a:t> (oral history)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penyajiannya</a:t>
            </a:r>
            <a:r>
              <a:rPr lang="en-US" dirty="0"/>
              <a:t>,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039A5-6093-7B40-9D7F-9972C1B1C6D2}"/>
              </a:ext>
            </a:extLst>
          </p:cNvPr>
          <p:cNvSpPr txBox="1"/>
          <p:nvPr/>
        </p:nvSpPr>
        <p:spPr>
          <a:xfrm>
            <a:off x="2009553" y="1456293"/>
            <a:ext cx="283889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Tantangan</a:t>
            </a:r>
            <a:r>
              <a:rPr lang="en-US" dirty="0"/>
              <a:t> era digital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F589D-CE91-9045-A55C-04B82E6254B2}"/>
              </a:ext>
            </a:extLst>
          </p:cNvPr>
          <p:cNvSpPr txBox="1"/>
          <p:nvPr/>
        </p:nvSpPr>
        <p:spPr>
          <a:xfrm>
            <a:off x="7550888" y="1456293"/>
            <a:ext cx="24242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Tantangan</a:t>
            </a:r>
            <a:r>
              <a:rPr lang="en-US" dirty="0"/>
              <a:t> era </a:t>
            </a:r>
            <a:r>
              <a:rPr lang="en-US" dirty="0" err="1"/>
              <a:t>disrupsi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11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518C2-F46C-764D-9173-632D6915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918"/>
            <a:ext cx="12192000" cy="6188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E2B90-7888-D444-9890-9F2585BC3BE6}"/>
              </a:ext>
            </a:extLst>
          </p:cNvPr>
          <p:cNvSpPr txBox="1"/>
          <p:nvPr/>
        </p:nvSpPr>
        <p:spPr>
          <a:xfrm>
            <a:off x="297712" y="6549656"/>
            <a:ext cx="178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www.nas.gov.sg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53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C028-A19A-0B49-99F4-B4F271AC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Epilog – </a:t>
            </a:r>
            <a:r>
              <a:rPr lang="en-US" dirty="0" err="1"/>
              <a:t>Pendekatan</a:t>
            </a:r>
            <a:r>
              <a:rPr lang="en-US" dirty="0"/>
              <a:t> Sejarah </a:t>
            </a:r>
            <a:r>
              <a:rPr lang="en-US" dirty="0" err="1"/>
              <a:t>Aplikatif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262C1-15D2-A546-8DC4-544EE9553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Sejarah yang </a:t>
            </a:r>
            <a:r>
              <a:rPr lang="en-US" dirty="0" err="1"/>
              <a:t>dekat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</a:p>
          <a:p>
            <a:r>
              <a:rPr lang="en-US" dirty="0"/>
              <a:t>Sejarah </a:t>
            </a:r>
            <a:r>
              <a:rPr lang="en-US" dirty="0" err="1"/>
              <a:t>yg</a:t>
            </a:r>
            <a:r>
              <a:rPr lang="en-US" dirty="0"/>
              <a:t> multi-</a:t>
            </a:r>
            <a:r>
              <a:rPr lang="en-US" dirty="0" err="1"/>
              <a:t>disiplin</a:t>
            </a:r>
            <a:r>
              <a:rPr lang="en-US" dirty="0"/>
              <a:t> –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tekstual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juga visual (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video)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lain yang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dipertanggungjawabkan</a:t>
            </a:r>
            <a:endParaRPr lang="en-US" dirty="0"/>
          </a:p>
          <a:p>
            <a:r>
              <a:rPr lang="en-US" dirty="0" err="1"/>
              <a:t>Ilmu</a:t>
            </a:r>
            <a:r>
              <a:rPr lang="en-US" dirty="0"/>
              <a:t> bantu </a:t>
            </a:r>
            <a:r>
              <a:rPr lang="en-US" dirty="0" err="1"/>
              <a:t>Sains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Sejarah</a:t>
            </a:r>
          </a:p>
          <a:p>
            <a:r>
              <a:rPr lang="en-US" dirty="0"/>
              <a:t>Sejarah yang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kelangsungan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cucu</a:t>
            </a:r>
            <a:r>
              <a:rPr lang="en-US" dirty="0"/>
              <a:t> </a:t>
            </a:r>
            <a:r>
              <a:rPr lang="en-US"/>
              <a:t>kita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8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C99895-349D-384B-AC60-6B9094C7E135}"/>
              </a:ext>
            </a:extLst>
          </p:cNvPr>
          <p:cNvSpPr txBox="1"/>
          <p:nvPr/>
        </p:nvSpPr>
        <p:spPr>
          <a:xfrm>
            <a:off x="4274288" y="1287990"/>
            <a:ext cx="3211033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Sejarah </a:t>
            </a:r>
            <a:r>
              <a:rPr lang="en-US" sz="2400" dirty="0" err="1"/>
              <a:t>Terapan</a:t>
            </a:r>
            <a:r>
              <a:rPr lang="en-US" sz="2400" dirty="0"/>
              <a:t> </a:t>
            </a:r>
            <a:r>
              <a:rPr lang="en-US" sz="2400" dirty="0" err="1"/>
              <a:t>bermula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perenungan</a:t>
            </a:r>
            <a:r>
              <a:rPr lang="en-US" sz="2400" dirty="0"/>
              <a:t>: </a:t>
            </a:r>
          </a:p>
          <a:p>
            <a:pPr algn="ctr"/>
            <a:r>
              <a:rPr lang="en-US" sz="2400" dirty="0" err="1"/>
              <a:t>Apa</a:t>
            </a:r>
            <a:r>
              <a:rPr lang="en-US" sz="2400" dirty="0"/>
              <a:t> </a:t>
            </a:r>
            <a:r>
              <a:rPr lang="en-US" sz="2400" dirty="0" err="1"/>
              <a:t>guna</a:t>
            </a:r>
            <a:r>
              <a:rPr lang="en-US" sz="2400" dirty="0"/>
              <a:t> Sejarah?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879E1-41A7-3745-8ADF-571379FF3267}"/>
              </a:ext>
            </a:extLst>
          </p:cNvPr>
          <p:cNvSpPr txBox="1"/>
          <p:nvPr/>
        </p:nvSpPr>
        <p:spPr>
          <a:xfrm>
            <a:off x="4274288" y="4540102"/>
            <a:ext cx="313660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Sejarah </a:t>
            </a:r>
            <a:r>
              <a:rPr lang="en-US" sz="2800" dirty="0" err="1"/>
              <a:t>seperti</a:t>
            </a:r>
            <a:r>
              <a:rPr lang="en-US" sz="2800" dirty="0"/>
              <a:t> </a:t>
            </a:r>
            <a:r>
              <a:rPr lang="en-US" sz="2800" dirty="0" err="1"/>
              <a:t>apakah</a:t>
            </a:r>
            <a:r>
              <a:rPr lang="en-US" sz="2800" dirty="0"/>
              <a:t> yang </a:t>
            </a:r>
            <a:r>
              <a:rPr lang="en-US" sz="2800" dirty="0" err="1"/>
              <a:t>hendak</a:t>
            </a:r>
            <a:r>
              <a:rPr lang="en-US" sz="2800" dirty="0"/>
              <a:t> </a:t>
            </a:r>
            <a:r>
              <a:rPr lang="en-US" sz="2800" dirty="0" err="1"/>
              <a:t>kamu</a:t>
            </a:r>
            <a:r>
              <a:rPr lang="en-US" sz="2800" dirty="0"/>
              <a:t> </a:t>
            </a:r>
            <a:r>
              <a:rPr lang="en-US" sz="2800" dirty="0" err="1"/>
              <a:t>tulis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jelaskan</a:t>
            </a:r>
            <a:r>
              <a:rPr lang="en-US" sz="2800" dirty="0"/>
              <a:t>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6FD79E-1E88-6444-9003-9701880CA6B9}"/>
              </a:ext>
            </a:extLst>
          </p:cNvPr>
          <p:cNvCxnSpPr>
            <a:cxnSpLocks/>
          </p:cNvCxnSpPr>
          <p:nvPr/>
        </p:nvCxnSpPr>
        <p:spPr>
          <a:xfrm>
            <a:off x="5805375" y="2857650"/>
            <a:ext cx="0" cy="1682452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4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F4393-19BF-1B4A-9A1A-BFB3258A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1921" cy="1325563"/>
          </a:xfrm>
        </p:spPr>
        <p:txBody>
          <a:bodyPr/>
          <a:lstStyle/>
          <a:p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Sejarah </a:t>
            </a:r>
            <a:r>
              <a:rPr lang="en-US" dirty="0" err="1"/>
              <a:t>Terapan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E191-5927-E342-AA18-299E31B2E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Sejarah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masa </a:t>
            </a:r>
            <a:r>
              <a:rPr lang="en-US" dirty="0" err="1"/>
              <a:t>lalu</a:t>
            </a:r>
            <a:r>
              <a:rPr lang="en-US" dirty="0"/>
              <a:t> </a:t>
            </a:r>
          </a:p>
          <a:p>
            <a:r>
              <a:rPr lang="en-US" dirty="0"/>
              <a:t>Sejarah </a:t>
            </a:r>
            <a:r>
              <a:rPr lang="en-US" dirty="0" err="1"/>
              <a:t>sebagai</a:t>
            </a:r>
            <a:r>
              <a:rPr lang="en-US" dirty="0"/>
              <a:t> ‘human construct’ v. ‘human discovery’ of the past</a:t>
            </a:r>
          </a:p>
          <a:p>
            <a:r>
              <a:rPr lang="en-US" dirty="0"/>
              <a:t> “</a:t>
            </a:r>
            <a:r>
              <a:rPr lang="en-US" dirty="0" err="1"/>
              <a:t>Objektivitas</a:t>
            </a:r>
            <a:r>
              <a:rPr lang="en-US" dirty="0"/>
              <a:t>” </a:t>
            </a:r>
            <a:r>
              <a:rPr lang="en-US" dirty="0" err="1"/>
              <a:t>dan</a:t>
            </a:r>
            <a:r>
              <a:rPr lang="en-US" dirty="0"/>
              <a:t> “</a:t>
            </a:r>
            <a:r>
              <a:rPr lang="en-US" dirty="0" err="1"/>
              <a:t>subjektivitas</a:t>
            </a:r>
            <a:r>
              <a:rPr lang="en-US" dirty="0"/>
              <a:t>”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Sejarah</a:t>
            </a:r>
          </a:p>
          <a:p>
            <a:r>
              <a:rPr lang="en-US" dirty="0"/>
              <a:t>Sejarah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dibayangkan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sejarawan</a:t>
            </a:r>
            <a:r>
              <a:rPr lang="en-US" dirty="0"/>
              <a:t>. Carl Becker, “</a:t>
            </a:r>
            <a:r>
              <a:rPr lang="en-US" i="1" dirty="0"/>
              <a:t>Detachment and the Writing of History”</a:t>
            </a:r>
            <a:r>
              <a:rPr lang="en-US" dirty="0"/>
              <a:t> (1910): </a:t>
            </a:r>
            <a:r>
              <a:rPr lang="en-US" dirty="0" err="1"/>
              <a:t>Fakta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eksis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diciptakan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sang </a:t>
            </a:r>
            <a:r>
              <a:rPr lang="en-US" dirty="0" err="1"/>
              <a:t>sejarawan</a:t>
            </a:r>
            <a:r>
              <a:rPr lang="en-US" dirty="0"/>
              <a:t>.</a:t>
            </a:r>
          </a:p>
          <a:p>
            <a:r>
              <a:rPr lang="en-US" dirty="0"/>
              <a:t>Benedetto Croce, </a:t>
            </a:r>
            <a:r>
              <a:rPr lang="en-US" i="1" dirty="0"/>
              <a:t>History as The Story of Liberty</a:t>
            </a:r>
            <a:r>
              <a:rPr lang="en-US" dirty="0"/>
              <a:t> (1941):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karakter</a:t>
            </a:r>
            <a:r>
              <a:rPr lang="en-US" dirty="0"/>
              <a:t> “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kontemporer</a:t>
            </a:r>
            <a:r>
              <a:rPr lang="en-US" dirty="0"/>
              <a:t>”</a:t>
            </a:r>
          </a:p>
          <a:p>
            <a:r>
              <a:rPr lang="en-US" dirty="0"/>
              <a:t>Croce (1941): Sejarah </a:t>
            </a:r>
            <a:r>
              <a:rPr lang="en-US" dirty="0" err="1"/>
              <a:t>sebagai</a:t>
            </a:r>
            <a:r>
              <a:rPr lang="en-US" dirty="0"/>
              <a:t> “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”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“</a:t>
            </a:r>
            <a:r>
              <a:rPr lang="en-US" dirty="0" err="1"/>
              <a:t>sesungguhnya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”</a:t>
            </a:r>
          </a:p>
          <a:p>
            <a:r>
              <a:rPr lang="en-US" dirty="0"/>
              <a:t>Sejarah/</a:t>
            </a:r>
            <a:r>
              <a:rPr lang="en-US" dirty="0" err="1"/>
              <a:t>historiografi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objektif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“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terukur</a:t>
            </a:r>
            <a:r>
              <a:rPr lang="en-US" dirty="0"/>
              <a:t>”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“</a:t>
            </a:r>
            <a:r>
              <a:rPr lang="en-US" dirty="0" err="1"/>
              <a:t>dibandingkan</a:t>
            </a:r>
            <a:r>
              <a:rPr lang="en-US" dirty="0"/>
              <a:t>”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lain</a:t>
            </a:r>
          </a:p>
          <a:p>
            <a:r>
              <a:rPr lang="en-US" dirty="0"/>
              <a:t>Peter Burke (2004): “Mastery of all sources is the strength of a historian”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6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C1CDE-0A86-4049-A5E0-38B4CCDDE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3090863"/>
            <a:ext cx="2838450" cy="2838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57D9C-7F12-A143-A876-0515C7989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2478454"/>
            <a:ext cx="6000750" cy="3942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ADE6BC-20AB-B44D-923A-505051FD0309}"/>
              </a:ext>
            </a:extLst>
          </p:cNvPr>
          <p:cNvSpPr txBox="1"/>
          <p:nvPr/>
        </p:nvSpPr>
        <p:spPr>
          <a:xfrm>
            <a:off x="414338" y="1314450"/>
            <a:ext cx="12287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Heuristik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6CDF7-A235-8E4A-869E-09648F669B86}"/>
              </a:ext>
            </a:extLst>
          </p:cNvPr>
          <p:cNvSpPr txBox="1"/>
          <p:nvPr/>
        </p:nvSpPr>
        <p:spPr>
          <a:xfrm>
            <a:off x="1885950" y="1314450"/>
            <a:ext cx="94297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Kritik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8BDAE-74EA-A34D-868E-7A1AD7DB5A87}"/>
              </a:ext>
            </a:extLst>
          </p:cNvPr>
          <p:cNvSpPr txBox="1"/>
          <p:nvPr/>
        </p:nvSpPr>
        <p:spPr>
          <a:xfrm>
            <a:off x="2957512" y="1129784"/>
            <a:ext cx="122872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Internal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7BA25-C3F0-1343-A033-6B964AD4B519}"/>
              </a:ext>
            </a:extLst>
          </p:cNvPr>
          <p:cNvSpPr txBox="1"/>
          <p:nvPr/>
        </p:nvSpPr>
        <p:spPr>
          <a:xfrm>
            <a:off x="2957512" y="1683782"/>
            <a:ext cx="11430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Eksternal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ED095-F2E0-9E47-BEB0-983D360E1AD0}"/>
              </a:ext>
            </a:extLst>
          </p:cNvPr>
          <p:cNvSpPr txBox="1"/>
          <p:nvPr/>
        </p:nvSpPr>
        <p:spPr>
          <a:xfrm>
            <a:off x="4314825" y="1381924"/>
            <a:ext cx="144303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Interpretasi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A73C7-2DCE-E042-BE34-EC0371DBAB0F}"/>
              </a:ext>
            </a:extLst>
          </p:cNvPr>
          <p:cNvSpPr txBox="1"/>
          <p:nvPr/>
        </p:nvSpPr>
        <p:spPr>
          <a:xfrm>
            <a:off x="5943600" y="1381924"/>
            <a:ext cx="15716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Historiografi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00E8DF-C0B3-AC45-B4BF-1127319C29B7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1643063" y="1499116"/>
            <a:ext cx="242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9590FC-65B9-2B4E-A058-1448DE8A468C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828925" y="1499116"/>
            <a:ext cx="2143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DCD5DF-A355-A04D-94F1-FC3352F699B0}"/>
              </a:ext>
            </a:extLst>
          </p:cNvPr>
          <p:cNvCxnSpPr/>
          <p:nvPr/>
        </p:nvCxnSpPr>
        <p:spPr>
          <a:xfrm>
            <a:off x="2828925" y="1683782"/>
            <a:ext cx="128587" cy="67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A2229E-8F98-BE4C-AFDE-1DAD98F78D82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4186238" y="1314450"/>
            <a:ext cx="128587" cy="252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9F4BBD-65B8-3F43-BAC4-27FA7FED8DA8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4100512" y="1566590"/>
            <a:ext cx="214313" cy="301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3A5B51-D5E5-924B-A60F-2833790F40AD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5757862" y="1566590"/>
            <a:ext cx="18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4BB795B-BB13-BE4D-ABE0-C1D1C98CA1CE}"/>
              </a:ext>
            </a:extLst>
          </p:cNvPr>
          <p:cNvSpPr txBox="1"/>
          <p:nvPr/>
        </p:nvSpPr>
        <p:spPr>
          <a:xfrm>
            <a:off x="5350668" y="2022522"/>
            <a:ext cx="11858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Eksplanasi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D4196D-9CAF-454C-BED2-2A7969180A8E}"/>
              </a:ext>
            </a:extLst>
          </p:cNvPr>
          <p:cNvCxnSpPr>
            <a:cxnSpLocks/>
            <a:stCxn id="10" idx="2"/>
            <a:endCxn id="25" idx="0"/>
          </p:cNvCxnSpPr>
          <p:nvPr/>
        </p:nvCxnSpPr>
        <p:spPr>
          <a:xfrm>
            <a:off x="5036344" y="1751256"/>
            <a:ext cx="907256" cy="271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98D0E35-DDBC-284E-A636-1EA43856788A}"/>
              </a:ext>
            </a:extLst>
          </p:cNvPr>
          <p:cNvCxnSpPr>
            <a:stCxn id="11" idx="2"/>
            <a:endCxn id="25" idx="0"/>
          </p:cNvCxnSpPr>
          <p:nvPr/>
        </p:nvCxnSpPr>
        <p:spPr>
          <a:xfrm flipH="1">
            <a:off x="5943600" y="1751256"/>
            <a:ext cx="785813" cy="271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28AEFF-2671-6F4A-91D9-2BA83204967B}"/>
              </a:ext>
            </a:extLst>
          </p:cNvPr>
          <p:cNvCxnSpPr>
            <a:stCxn id="10" idx="1"/>
          </p:cNvCxnSpPr>
          <p:nvPr/>
        </p:nvCxnSpPr>
        <p:spPr>
          <a:xfrm>
            <a:off x="4314825" y="1566590"/>
            <a:ext cx="0" cy="640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2FF7C6B-2945-6A45-8B27-E6EEDA669211}"/>
              </a:ext>
            </a:extLst>
          </p:cNvPr>
          <p:cNvSpPr txBox="1"/>
          <p:nvPr/>
        </p:nvSpPr>
        <p:spPr>
          <a:xfrm>
            <a:off x="4186238" y="1980787"/>
            <a:ext cx="85010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Fakta</a:t>
            </a: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711028-7C65-6241-AA00-92C2057EFD2E}"/>
              </a:ext>
            </a:extLst>
          </p:cNvPr>
          <p:cNvCxnSpPr/>
          <p:nvPr/>
        </p:nvCxnSpPr>
        <p:spPr>
          <a:xfrm>
            <a:off x="1764506" y="1499116"/>
            <a:ext cx="0" cy="5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7560D0A-BE51-3240-A6FB-97768041E31E}"/>
              </a:ext>
            </a:extLst>
          </p:cNvPr>
          <p:cNvSpPr txBox="1"/>
          <p:nvPr/>
        </p:nvSpPr>
        <p:spPr>
          <a:xfrm>
            <a:off x="1464469" y="1992091"/>
            <a:ext cx="8429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ECA5B64D-8CC6-A345-9CCE-402F52478AE5}"/>
              </a:ext>
            </a:extLst>
          </p:cNvPr>
          <p:cNvSpPr/>
          <p:nvPr/>
        </p:nvSpPr>
        <p:spPr>
          <a:xfrm>
            <a:off x="10167938" y="3378256"/>
            <a:ext cx="1814512" cy="2143125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89555F8B-470D-564C-AFB0-59269AF2472B}"/>
              </a:ext>
            </a:extLst>
          </p:cNvPr>
          <p:cNvSpPr/>
          <p:nvPr/>
        </p:nvSpPr>
        <p:spPr>
          <a:xfrm>
            <a:off x="9172575" y="3785449"/>
            <a:ext cx="995363" cy="585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Arrow 42">
            <a:extLst>
              <a:ext uri="{FF2B5EF4-FFF2-40B4-BE49-F238E27FC236}">
                <a16:creationId xmlns:a16="http://schemas.microsoft.com/office/drawing/2014/main" id="{DADC81BB-CEA6-2E4E-890A-E1A92C9814AB}"/>
              </a:ext>
            </a:extLst>
          </p:cNvPr>
          <p:cNvSpPr/>
          <p:nvPr/>
        </p:nvSpPr>
        <p:spPr>
          <a:xfrm>
            <a:off x="6786562" y="3728299"/>
            <a:ext cx="1143001" cy="7000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2B2602-5B96-E94A-876D-545FED311403}"/>
              </a:ext>
            </a:extLst>
          </p:cNvPr>
          <p:cNvSpPr txBox="1"/>
          <p:nvPr/>
        </p:nvSpPr>
        <p:spPr>
          <a:xfrm>
            <a:off x="1693069" y="626400"/>
            <a:ext cx="566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/>
              <a:t>Kerangka</a:t>
            </a:r>
            <a:r>
              <a:rPr lang="en-US" u="sng" dirty="0"/>
              <a:t> </a:t>
            </a:r>
            <a:r>
              <a:rPr lang="en-US" u="sng" dirty="0" err="1"/>
              <a:t>Metode</a:t>
            </a:r>
            <a:r>
              <a:rPr lang="en-US" u="sng" dirty="0"/>
              <a:t> </a:t>
            </a:r>
            <a:r>
              <a:rPr lang="en-US" u="sng" dirty="0" err="1"/>
              <a:t>Penelitian</a:t>
            </a:r>
            <a:r>
              <a:rPr lang="en-US" u="sng" dirty="0"/>
              <a:t> Sejarah</a:t>
            </a:r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150D850D-8C5F-1C48-95DD-30A5A4ADA6C3}"/>
              </a:ext>
            </a:extLst>
          </p:cNvPr>
          <p:cNvSpPr/>
          <p:nvPr/>
        </p:nvSpPr>
        <p:spPr>
          <a:xfrm>
            <a:off x="7623545" y="2122593"/>
            <a:ext cx="2721934" cy="838942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5E1AE0-F915-7B4E-A076-680106C09312}"/>
              </a:ext>
            </a:extLst>
          </p:cNvPr>
          <p:cNvSpPr txBox="1"/>
          <p:nvPr/>
        </p:nvSpPr>
        <p:spPr>
          <a:xfrm>
            <a:off x="7876733" y="2236394"/>
            <a:ext cx="246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Sejarah ‘</a:t>
            </a:r>
            <a:r>
              <a:rPr lang="en-US" sz="1400" dirty="0" err="1"/>
              <a:t>hanya</a:t>
            </a:r>
            <a:r>
              <a:rPr lang="en-US" sz="1400" dirty="0"/>
              <a:t>’ </a:t>
            </a:r>
            <a:r>
              <a:rPr lang="en-US" sz="1400" dirty="0" err="1"/>
              <a:t>untuk</a:t>
            </a:r>
            <a:r>
              <a:rPr lang="en-US" sz="1400" dirty="0"/>
              <a:t> masa </a:t>
            </a:r>
            <a:r>
              <a:rPr lang="en-US" sz="1400" dirty="0" err="1"/>
              <a:t>lalu</a:t>
            </a:r>
            <a:r>
              <a:rPr lang="en-US" sz="1400" dirty="0"/>
              <a:t> </a:t>
            </a:r>
            <a:r>
              <a:rPr lang="en-US" sz="1400" dirty="0" err="1"/>
              <a:t>atau</a:t>
            </a:r>
            <a:r>
              <a:rPr lang="en-US" sz="1400" dirty="0"/>
              <a:t> juga </a:t>
            </a:r>
            <a:r>
              <a:rPr lang="en-US" sz="1400" dirty="0" err="1"/>
              <a:t>untuk</a:t>
            </a:r>
            <a:r>
              <a:rPr lang="en-US" sz="1400" dirty="0"/>
              <a:t> masa </a:t>
            </a:r>
            <a:r>
              <a:rPr lang="en-US" sz="1400" dirty="0" err="1"/>
              <a:t>kini</a:t>
            </a:r>
            <a:r>
              <a:rPr lang="en-US" sz="1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2397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372A6-2FC6-3548-ABE6-D2DB02161B2B}"/>
              </a:ext>
            </a:extLst>
          </p:cNvPr>
          <p:cNvSpPr txBox="1"/>
          <p:nvPr/>
        </p:nvSpPr>
        <p:spPr>
          <a:xfrm>
            <a:off x="6730410" y="404037"/>
            <a:ext cx="4603898" cy="3785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Sejarah </a:t>
            </a:r>
            <a:r>
              <a:rPr lang="en-US" sz="2400" dirty="0" err="1"/>
              <a:t>Aplikatif</a:t>
            </a:r>
            <a:r>
              <a:rPr lang="en-US" sz="2400" dirty="0"/>
              <a:t>: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pendekatan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Ilmu</a:t>
            </a:r>
            <a:r>
              <a:rPr lang="en-US" sz="2400" dirty="0"/>
              <a:t> Sejarah yang </a:t>
            </a:r>
            <a:r>
              <a:rPr lang="en-US" sz="2400" dirty="0" err="1"/>
              <a:t>menekankan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pemahaman</a:t>
            </a:r>
            <a:r>
              <a:rPr lang="en-US" sz="2400" dirty="0"/>
              <a:t> </a:t>
            </a:r>
            <a:r>
              <a:rPr lang="en-US" sz="2400" dirty="0" err="1"/>
              <a:t>sejarah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persoalan</a:t>
            </a:r>
            <a:r>
              <a:rPr lang="en-US" sz="2400" dirty="0"/>
              <a:t> masa </a:t>
            </a:r>
            <a:r>
              <a:rPr lang="en-US" sz="2400" dirty="0" err="1"/>
              <a:t>kini</a:t>
            </a:r>
            <a:r>
              <a:rPr lang="en-US" sz="2400" dirty="0"/>
              <a:t>. Sejarah </a:t>
            </a:r>
            <a:r>
              <a:rPr lang="en-US" sz="2400" dirty="0" err="1"/>
              <a:t>Aplikatif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model </a:t>
            </a:r>
            <a:r>
              <a:rPr lang="en-US" sz="2400" dirty="0" err="1"/>
              <a:t>jangka</a:t>
            </a:r>
            <a:r>
              <a:rPr lang="en-US" sz="2400" dirty="0"/>
              <a:t> Panjang (</a:t>
            </a:r>
            <a:r>
              <a:rPr lang="en-US" sz="2400" dirty="0" err="1"/>
              <a:t>perspektif</a:t>
            </a:r>
            <a:r>
              <a:rPr lang="en-US" sz="2400" dirty="0"/>
              <a:t> </a:t>
            </a:r>
            <a:r>
              <a:rPr lang="en-US" sz="2400" dirty="0" err="1"/>
              <a:t>sejarah</a:t>
            </a:r>
            <a:r>
              <a:rPr lang="en-US" sz="2400" dirty="0"/>
              <a:t>)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mencari</a:t>
            </a:r>
            <a:r>
              <a:rPr lang="en-US" sz="2400" dirty="0"/>
              <a:t> </a:t>
            </a:r>
            <a:r>
              <a:rPr lang="en-US" sz="2400" dirty="0" err="1"/>
              <a:t>sebab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persoalan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isu</a:t>
            </a:r>
            <a:r>
              <a:rPr lang="en-US" sz="2400" dirty="0"/>
              <a:t>  </a:t>
            </a:r>
            <a:r>
              <a:rPr lang="en-US" sz="2400" dirty="0" err="1"/>
              <a:t>kontemporer</a:t>
            </a:r>
            <a:r>
              <a:rPr lang="en-US" sz="2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7056C-92C2-CC46-9828-62E7DC4D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0" y="1551760"/>
            <a:ext cx="5997649" cy="3998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0CFDE-7FE6-2748-8063-0E0524A33FC9}"/>
              </a:ext>
            </a:extLst>
          </p:cNvPr>
          <p:cNvSpPr txBox="1"/>
          <p:nvPr/>
        </p:nvSpPr>
        <p:spPr>
          <a:xfrm>
            <a:off x="1244009" y="5645888"/>
            <a:ext cx="387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Sumber</a:t>
            </a:r>
            <a:r>
              <a:rPr lang="en-US" sz="1400" dirty="0"/>
              <a:t>: Jakarta Post, 29 </a:t>
            </a:r>
            <a:r>
              <a:rPr lang="en-US" sz="1400" dirty="0" err="1"/>
              <a:t>Agustus</a:t>
            </a:r>
            <a:r>
              <a:rPr lang="en-US" sz="1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797057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8AA691-09EF-984F-A783-4D495C42937F}"/>
              </a:ext>
            </a:extLst>
          </p:cNvPr>
          <p:cNvSpPr txBox="1"/>
          <p:nvPr/>
        </p:nvSpPr>
        <p:spPr>
          <a:xfrm>
            <a:off x="2871788" y="2128837"/>
            <a:ext cx="6500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Sejarah </a:t>
            </a:r>
            <a:r>
              <a:rPr lang="en-US" sz="4000" dirty="0" err="1"/>
              <a:t>Untuk</a:t>
            </a:r>
            <a:r>
              <a:rPr lang="en-US" sz="4000" dirty="0"/>
              <a:t> (</a:t>
            </a:r>
            <a:r>
              <a:rPr lang="en-US" sz="4000" dirty="0" err="1"/>
              <a:t>Memahami</a:t>
            </a:r>
            <a:r>
              <a:rPr lang="en-US" sz="4000" dirty="0"/>
              <a:t>) Masa </a:t>
            </a:r>
            <a:r>
              <a:rPr lang="en-US" sz="4000" dirty="0" err="1"/>
              <a:t>Kini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651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rehistoric timeline.jpg" descr="prehistoric timeli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5961" y="243090"/>
            <a:ext cx="6498825" cy="64988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2BD5E-FCDD-6640-AE43-FA00531BE7E7}"/>
              </a:ext>
            </a:extLst>
          </p:cNvPr>
          <p:cNvSpPr txBox="1"/>
          <p:nvPr/>
        </p:nvSpPr>
        <p:spPr>
          <a:xfrm>
            <a:off x="283779" y="243090"/>
            <a:ext cx="276422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Pernahkan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membayangkan</a:t>
            </a:r>
            <a:r>
              <a:rPr lang="en-US" dirty="0"/>
              <a:t> </a:t>
            </a:r>
            <a:r>
              <a:rPr lang="en-US" dirty="0" err="1"/>
              <a:t>mengapa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lahir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dunia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97B12-4A1C-F046-9BD6-109E2E04846C}"/>
              </a:ext>
            </a:extLst>
          </p:cNvPr>
          <p:cNvSpPr txBox="1"/>
          <p:nvPr/>
        </p:nvSpPr>
        <p:spPr>
          <a:xfrm>
            <a:off x="10358438" y="243089"/>
            <a:ext cx="150018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Aplikatif</a:t>
            </a:r>
            <a:r>
              <a:rPr lang="en-US" dirty="0"/>
              <a:t>:  </a:t>
            </a:r>
            <a:r>
              <a:rPr lang="en-US" dirty="0" err="1"/>
              <a:t>Eksistensi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‘</a:t>
            </a:r>
            <a:r>
              <a:rPr lang="en-US" dirty="0" err="1"/>
              <a:t>kerangka</a:t>
            </a:r>
            <a:r>
              <a:rPr lang="en-US" dirty="0"/>
              <a:t> Sejarah </a:t>
            </a:r>
            <a:r>
              <a:rPr lang="en-US" dirty="0" err="1"/>
              <a:t>bumi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76716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lobal climate. human evolution.jpg" descr="global climate. human evolu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497" y="243089"/>
            <a:ext cx="9144000" cy="63222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4F8DC9-0938-0447-B69A-BD935C6CC54B}"/>
              </a:ext>
            </a:extLst>
          </p:cNvPr>
          <p:cNvSpPr txBox="1"/>
          <p:nvPr/>
        </p:nvSpPr>
        <p:spPr>
          <a:xfrm>
            <a:off x="10358438" y="243089"/>
            <a:ext cx="1500187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Aplikatif</a:t>
            </a:r>
            <a:r>
              <a:rPr lang="en-US" dirty="0"/>
              <a:t>:  </a:t>
            </a:r>
            <a:r>
              <a:rPr lang="en-US" dirty="0" err="1"/>
              <a:t>Eksistensi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‘</a:t>
            </a:r>
            <a:r>
              <a:rPr lang="en-US" dirty="0" err="1"/>
              <a:t>kerangka</a:t>
            </a:r>
            <a:r>
              <a:rPr lang="en-US" dirty="0"/>
              <a:t> Sejarah </a:t>
            </a:r>
            <a:r>
              <a:rPr lang="en-US" dirty="0" err="1"/>
              <a:t>Peradaban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424400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1223</Words>
  <Application>Microsoft Macintosh PowerPoint</Application>
  <PresentationFormat>Widescreen</PresentationFormat>
  <Paragraphs>153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Sejarah Terapan (Applied History): Kegunaan Aplikatif Ilmu Sejarah untuk Merespon Tantangan Masa Kini</vt:lpstr>
      <vt:lpstr>PowerPoint Presentation</vt:lpstr>
      <vt:lpstr>PowerPoint Presentation</vt:lpstr>
      <vt:lpstr>Beberapa Pertimbangan untuk Sejarah Terapan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Anthropocene!</vt:lpstr>
      <vt:lpstr>PowerPoint Presentation</vt:lpstr>
      <vt:lpstr>Sejarah Lingkungan – Sejarah Terapan</vt:lpstr>
      <vt:lpstr>PowerPoint Presentation</vt:lpstr>
      <vt:lpstr>PowerPoint Presentation</vt:lpstr>
      <vt:lpstr>Sejarah Terapan: Prasyarat untuk sejarawan ‘milenial’ </vt:lpstr>
      <vt:lpstr>PowerPoint Presentation</vt:lpstr>
      <vt:lpstr>Epilog – Pendekatan Sejarah Aplikatif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Sejarah Terapan (Applied History): Kegunaan Aplikatif Ilmu Sejarah untuk Merespon Tantangan Masa Kini</dc:title>
  <dc:creator>Ghamal Satya Mohammad</dc:creator>
  <cp:lastModifiedBy>Ghamal Satya Mohammad</cp:lastModifiedBy>
  <cp:revision>50</cp:revision>
  <cp:lastPrinted>2019-09-05T00:38:52Z</cp:lastPrinted>
  <dcterms:created xsi:type="dcterms:W3CDTF">2019-09-03T14:28:16Z</dcterms:created>
  <dcterms:modified xsi:type="dcterms:W3CDTF">2019-09-05T00:39:00Z</dcterms:modified>
</cp:coreProperties>
</file>